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ppt/notesSlides/notesSlide33.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147377233" r:id="rId2"/>
    <p:sldId id="2147377295" r:id="rId3"/>
    <p:sldId id="2147377234" r:id="rId4"/>
    <p:sldId id="274" r:id="rId5"/>
    <p:sldId id="2147377296" r:id="rId6"/>
    <p:sldId id="2147377297" r:id="rId7"/>
    <p:sldId id="2147377305" r:id="rId8"/>
    <p:sldId id="2147377299" r:id="rId9"/>
    <p:sldId id="2147377298" r:id="rId10"/>
    <p:sldId id="2147377301" r:id="rId11"/>
    <p:sldId id="2147377300" r:id="rId12"/>
    <p:sldId id="2147377235" r:id="rId13"/>
    <p:sldId id="2147377240" r:id="rId14"/>
    <p:sldId id="2147377302" r:id="rId15"/>
    <p:sldId id="2147377236" r:id="rId16"/>
    <p:sldId id="2147377237" r:id="rId17"/>
    <p:sldId id="2147377238" r:id="rId18"/>
    <p:sldId id="2147377239" r:id="rId19"/>
    <p:sldId id="2147377241" r:id="rId20"/>
    <p:sldId id="2147377303" r:id="rId21"/>
    <p:sldId id="2147377242" r:id="rId22"/>
    <p:sldId id="2147377243" r:id="rId23"/>
    <p:sldId id="2147377244" r:id="rId24"/>
    <p:sldId id="2147377245" r:id="rId25"/>
    <p:sldId id="2147377247" r:id="rId26"/>
    <p:sldId id="2147377246" r:id="rId27"/>
    <p:sldId id="2147377248" r:id="rId28"/>
    <p:sldId id="2147377249" r:id="rId29"/>
    <p:sldId id="2147377250" r:id="rId30"/>
    <p:sldId id="2147377251" r:id="rId31"/>
    <p:sldId id="2147377252" r:id="rId32"/>
    <p:sldId id="2147377351" r:id="rId33"/>
    <p:sldId id="2147377352" r:id="rId34"/>
    <p:sldId id="2147376939" r:id="rId35"/>
    <p:sldId id="2147377253" r:id="rId36"/>
    <p:sldId id="2147377306" r:id="rId37"/>
    <p:sldId id="2147377254" r:id="rId38"/>
    <p:sldId id="2147377256" r:id="rId39"/>
    <p:sldId id="2147377307" r:id="rId40"/>
    <p:sldId id="2147377257" r:id="rId41"/>
    <p:sldId id="2147377258" r:id="rId42"/>
    <p:sldId id="2147377259" r:id="rId43"/>
    <p:sldId id="2147377308" r:id="rId44"/>
    <p:sldId id="2147377261" r:id="rId45"/>
    <p:sldId id="2147377262" r:id="rId46"/>
    <p:sldId id="2147377263" r:id="rId47"/>
    <p:sldId id="2147377264" r:id="rId48"/>
    <p:sldId id="2147377265" r:id="rId49"/>
    <p:sldId id="2147377266" r:id="rId50"/>
    <p:sldId id="2147377267" r:id="rId51"/>
    <p:sldId id="2147377309" r:id="rId52"/>
    <p:sldId id="2147377310" r:id="rId53"/>
    <p:sldId id="2147377260" r:id="rId54"/>
    <p:sldId id="2147377353"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B2B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36B3D-E646-4CED-8223-99A4221F30C5}" v="3" dt="2024-01-03T07:20:53.63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7797" autoAdjust="0"/>
  </p:normalViewPr>
  <p:slideViewPr>
    <p:cSldViewPr snapToGrid="0">
      <p:cViewPr varScale="1">
        <p:scale>
          <a:sx n="75" d="100"/>
          <a:sy n="75" d="100"/>
        </p:scale>
        <p:origin x="195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2:09.270"/>
    </inkml:context>
    <inkml:brush xml:id="br0">
      <inkml:brushProperty name="width" value="0.035" units="cm"/>
      <inkml:brushProperty name="height" value="0.035" units="cm"/>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3:21.250"/>
    </inkml:context>
    <inkml:brush xml:id="br0">
      <inkml:brushProperty name="width" value="0.035" units="cm"/>
      <inkml:brushProperty name="height" value="0.035" units="cm"/>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49:37.364"/>
    </inkml:context>
    <inkml:brush xml:id="br0">
      <inkml:brushProperty name="width" value="0.035" units="cm"/>
      <inkml:brushProperty name="height" value="0.035" units="cm"/>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49:37.365"/>
    </inkml:context>
    <inkml:brush xml:id="br0">
      <inkml:brushProperty name="width" value="0.035" units="cm"/>
      <inkml:brushProperty name="height" value="0.035" units="cm"/>
    </inkml:brush>
  </inkml:definitions>
  <inkml:trace contextRef="#ctx0" brushRef="#br0">1 1 24575,'9'0'0,"4"0"-8191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49:37.365"/>
    </inkml:context>
    <inkml:brush xml:id="br0">
      <inkml:brushProperty name="width" value="0.035" units="cm"/>
      <inkml:brushProperty name="height" value="0.035" units="cm"/>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0:54.233"/>
    </inkml:context>
    <inkml:brush xml:id="br0">
      <inkml:brushProperty name="width" value="0.035" units="cm"/>
      <inkml:brushProperty name="height" value="0.035" units="cm"/>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0:54.234"/>
    </inkml:context>
    <inkml:brush xml:id="br0">
      <inkml:brushProperty name="width" value="0.035" units="cm"/>
      <inkml:brushProperty name="height" value="0.035" units="cm"/>
    </inkml:brush>
  </inkml:definitions>
  <inkml:trace contextRef="#ctx0" brushRef="#br0">1 1 24575,'9'0'0,"4"0"-8191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0:54.235"/>
    </inkml:context>
    <inkml:brush xml:id="br0">
      <inkml:brushProperty name="width" value="0.035" units="cm"/>
      <inkml:brushProperty name="height" value="0.035" units="cm"/>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4:24.936"/>
    </inkml:context>
    <inkml:brush xml:id="br0">
      <inkml:brushProperty name="width" value="0.035" units="cm"/>
      <inkml:brushProperty name="height" value="0.035" units="cm"/>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4:24.937"/>
    </inkml:context>
    <inkml:brush xml:id="br0">
      <inkml:brushProperty name="width" value="0.035" units="cm"/>
      <inkml:brushProperty name="height" value="0.035" units="cm"/>
    </inkml:brush>
  </inkml:definitions>
  <inkml:trace contextRef="#ctx0" brushRef="#br0">1 1 24575,'9'0'0,"4"0"-8191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4:24.938"/>
    </inkml:context>
    <inkml:brush xml:id="br0">
      <inkml:brushProperty name="width" value="0.035" units="cm"/>
      <inkml:brushProperty name="height" value="0.03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3:20.577"/>
    </inkml:context>
    <inkml:brush xml:id="br0">
      <inkml:brushProperty name="width" value="0.035" units="cm"/>
      <inkml:brushProperty name="height" value="0.035" units="cm"/>
    </inkml:brush>
  </inkml:definitions>
  <inkml:trace contextRef="#ctx0" brushRef="#br0">1 1 24575,'9'0'0,"4"0"-8191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1T15:59:54.896"/>
    </inkml:context>
    <inkml:brush xml:id="br0">
      <inkml:brushProperty name="width" value="0.035" units="cm"/>
      <inkml:brushProperty name="height" value="0.035" units="cm"/>
    </inkml:brush>
  </inkml:definitions>
  <inkml:trace contextRef="#ctx0" brushRef="#br0">1 0 24575,'0'0'-8191</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1T15:59:54.897"/>
    </inkml:context>
    <inkml:brush xml:id="br0">
      <inkml:brushProperty name="width" value="0.035" units="cm"/>
      <inkml:brushProperty name="height" value="0.035" units="cm"/>
    </inkml:brush>
  </inkml:definitions>
  <inkml:trace contextRef="#ctx0" brushRef="#br0">1 1 24575,'9'0'0,"4"0"-8191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1T15:59:54.898"/>
    </inkml:context>
    <inkml:brush xml:id="br0">
      <inkml:brushProperty name="width" value="0.035" units="cm"/>
      <inkml:brushProperty name="height" value="0.035" units="cm"/>
    </inkml:brush>
  </inkml:definitions>
  <inkml:trace contextRef="#ctx0" brushRef="#br0">1 1 24575,'0'0'-8191</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1T15:59:54.896"/>
    </inkml:context>
    <inkml:brush xml:id="br0">
      <inkml:brushProperty name="width" value="0.035" units="cm"/>
      <inkml:brushProperty name="height" value="0.035" units="cm"/>
    </inkml:brush>
  </inkml:definitions>
  <inkml:trace contextRef="#ctx0" brushRef="#br0">1 0 24575,'0'0'-8191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1T15:59:54.897"/>
    </inkml:context>
    <inkml:brush xml:id="br0">
      <inkml:brushProperty name="width" value="0.035" units="cm"/>
      <inkml:brushProperty name="height" value="0.035" units="cm"/>
    </inkml:brush>
  </inkml:definitions>
  <inkml:trace contextRef="#ctx0" brushRef="#br0">1 1 24575,'9'0'0,"3"0"-8191</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1T15:59:54.898"/>
    </inkml:context>
    <inkml:brush xml:id="br0">
      <inkml:brushProperty name="width" value="0.035" units="cm"/>
      <inkml:brushProperty name="height" value="0.035" units="cm"/>
    </inkml:brush>
  </inkml:definitions>
  <inkml:trace contextRef="#ctx0" brushRef="#br0">1 1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3:21.250"/>
    </inkml:context>
    <inkml:brush xml:id="br0">
      <inkml:brushProperty name="width" value="0.035" units="cm"/>
      <inkml:brushProperty name="height" value="0.03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30T10:43:48.4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30T10:43:49.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30T10:43:49.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30T10:43:49.9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2:09.270"/>
    </inkml:context>
    <inkml:brush xml:id="br0">
      <inkml:brushProperty name="width" value="0.035" units="cm"/>
      <inkml:brushProperty name="height" value="0.035" units="cm"/>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3:20.577"/>
    </inkml:context>
    <inkml:brush xml:id="br0">
      <inkml:brushProperty name="width" value="0.035" units="cm"/>
      <inkml:brushProperty name="height" value="0.035" units="cm"/>
    </inkml:brush>
  </inkml:definitions>
  <inkml:trace contextRef="#ctx0" brushRef="#br0">1 1 24575,'9'0'0,"3"0"-8191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231A24-8F67-4D0C-B2AF-AB1A0D445107}" type="datetimeFigureOut">
              <a:rPr lang="en-IN" smtClean="0"/>
              <a:t>03-01-2024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9440B-9527-4E2A-ABC7-C22E1160DAC2}" type="slidenum">
              <a:rPr lang="en-IN" smtClean="0"/>
              <a:t>‹#›</a:t>
            </a:fld>
            <a:endParaRPr lang="en-IN"/>
          </a:p>
        </p:txBody>
      </p:sp>
    </p:spTree>
    <p:extLst>
      <p:ext uri="{BB962C8B-B14F-4D97-AF65-F5344CB8AC3E}">
        <p14:creationId xmlns:p14="http://schemas.microsoft.com/office/powerpoint/2010/main" val="630710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VO:</a:t>
            </a:r>
            <a:r>
              <a:rPr lang="en-US" dirty="0"/>
              <a:t>Welcome to the vibrant world of colors with Dulux Paints Malaysia where your imagination meets infinite possibilities. Click Start to begin.</a:t>
            </a:r>
          </a:p>
          <a:p>
            <a:endParaRPr lang="en-US" dirty="0"/>
          </a:p>
          <a:p>
            <a:r>
              <a:rPr lang="en-US" dirty="0"/>
              <a:t>Developer Notes: This is the standard starting animation that will play. Start button to be highlighted so that users knows he/she has to click it.</a:t>
            </a:r>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1</a:t>
            </a:fld>
            <a:endParaRPr lang="en-GB"/>
          </a:p>
        </p:txBody>
      </p:sp>
    </p:spTree>
    <p:extLst>
      <p:ext uri="{BB962C8B-B14F-4D97-AF65-F5344CB8AC3E}">
        <p14:creationId xmlns:p14="http://schemas.microsoft.com/office/powerpoint/2010/main" val="1541296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1" dirty="0"/>
          </a:p>
          <a:p>
            <a:r>
              <a:rPr lang="en-IN" b="1" dirty="0"/>
              <a:t>VO</a:t>
            </a:r>
            <a:r>
              <a:rPr lang="en-IN" dirty="0"/>
              <a:t>: (plays after paint can is shown).  The Dulux Better Living series of paints is USDA certified and it helps clean the internal air by removing </a:t>
            </a:r>
            <a:r>
              <a:rPr lang="en-IN" dirty="0" err="1"/>
              <a:t>hamful</a:t>
            </a:r>
            <a:r>
              <a:rPr lang="en-IN" dirty="0"/>
              <a:t> impacts of formaldehyde and other Volatile Organic Compounds (commonly called VOCs). Also, it is made using naturally occurring ingredients such as active bamboo charcoal and is therefore environmentally friendly too. This is perfect as per Ahmad’s requirements. </a:t>
            </a:r>
          </a:p>
          <a:p>
            <a:endParaRPr lang="en-IN" dirty="0"/>
          </a:p>
          <a:p>
            <a:r>
              <a:rPr lang="en-IN" b="1" dirty="0"/>
              <a:t>Animation Description</a:t>
            </a:r>
            <a:r>
              <a:rPr lang="en-IN" dirty="0"/>
              <a:t>: Bring an image of the Dulux Better Living sliding from right side into the frame. Character expression should change from being thoughtful to smiling once the paint image is shown. The 3 bullet points should be displayed in synchronisation with the spoken audio. </a:t>
            </a:r>
          </a:p>
          <a:p>
            <a:endParaRPr lang="en-IN" dirty="0"/>
          </a:p>
          <a:p>
            <a:r>
              <a:rPr lang="en-IN" dirty="0"/>
              <a:t>Image Ref: https://www.freepik.com/free-photo/minimalist-interior-design_72291465.htm#from_view=detail_serie</a:t>
            </a:r>
          </a:p>
          <a:p>
            <a:endParaRPr lang="en-IN" dirty="0"/>
          </a:p>
          <a:p>
            <a:r>
              <a:rPr lang="en-IN" dirty="0"/>
              <a:t>Character photo ref: https://www.freepik.com/free-photo/young-asia-businessman-using-computer-laptop-talk-colleagues-about-plan-video-call-meeting-while-working-from-home_14323589.htm#&amp;position=6&amp;from_view=author&amp;uuid=1d496521-9dcc-4a6f-9e7f-20a9bc6c566f</a:t>
            </a:r>
          </a:p>
        </p:txBody>
      </p:sp>
      <p:sp>
        <p:nvSpPr>
          <p:cNvPr id="4" name="Slide Number Placeholder 3"/>
          <p:cNvSpPr>
            <a:spLocks noGrp="1"/>
          </p:cNvSpPr>
          <p:nvPr>
            <p:ph type="sldNum" sz="quarter" idx="5"/>
          </p:nvPr>
        </p:nvSpPr>
        <p:spPr/>
        <p:txBody>
          <a:bodyPr/>
          <a:lstStyle/>
          <a:p>
            <a:fld id="{287ED427-83B0-4210-9E7F-EDD2FDBFC6DC}" type="slidenum">
              <a:rPr lang="en-GB" smtClean="0"/>
              <a:t>10</a:t>
            </a:fld>
            <a:endParaRPr lang="en-GB"/>
          </a:p>
        </p:txBody>
      </p:sp>
    </p:spTree>
    <p:extLst>
      <p:ext uri="{BB962C8B-B14F-4D97-AF65-F5344CB8AC3E}">
        <p14:creationId xmlns:p14="http://schemas.microsoft.com/office/powerpoint/2010/main" val="4011556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000000"/>
                </a:solidFill>
                <a:effectLst/>
                <a:latin typeface="Calibri" panose="020F0502020204030204" pitchFamily="34" charset="0"/>
              </a:rPr>
              <a:t>VO: </a:t>
            </a:r>
            <a:r>
              <a:rPr lang="en-US" sz="1200" b="0" i="0" dirty="0">
                <a:solidFill>
                  <a:srgbClr val="000000"/>
                </a:solidFill>
                <a:effectLst/>
                <a:latin typeface="Calibri" panose="020F0502020204030204" pitchFamily="34" charset="0"/>
              </a:rPr>
              <a:t>Let's now unlock some extraordinary features that set Dulux </a:t>
            </a:r>
            <a:r>
              <a:rPr lang="en-US" dirty="0">
                <a:solidFill>
                  <a:schemeClr val="bg1"/>
                </a:solidFill>
              </a:rPr>
              <a:t>Better Living. Click the product to learn more. </a:t>
            </a:r>
          </a:p>
          <a:p>
            <a:pPr algn="l" rtl="0" fontAlgn="base"/>
            <a:endParaRPr lang="en-US" dirty="0">
              <a:solidFill>
                <a:schemeClr val="bg1"/>
              </a:solidFill>
            </a:endParaRPr>
          </a:p>
          <a:p>
            <a:pPr marL="285750" indent="-285750">
              <a:buFont typeface="Arial,Sans-Serif"/>
              <a:buChar char="•"/>
            </a:pPr>
            <a:r>
              <a:rPr lang="en-US" dirty="0">
                <a:solidFill>
                  <a:srgbClr val="000000"/>
                </a:solidFill>
              </a:rPr>
              <a:t>Water based environmentally friendly. </a:t>
            </a:r>
          </a:p>
          <a:p>
            <a:pPr marL="285750" indent="-285750">
              <a:buFont typeface="Arial,Sans-Serif"/>
              <a:buChar char="•"/>
            </a:pPr>
            <a:r>
              <a:rPr lang="en-US" dirty="0">
                <a:solidFill>
                  <a:srgbClr val="000000"/>
                </a:solidFill>
              </a:rPr>
              <a:t>Anti bacterial and anti fungal properties</a:t>
            </a:r>
          </a:p>
          <a:p>
            <a:pPr marL="285750" indent="-285750">
              <a:buFont typeface="Arial,Sans-Serif"/>
              <a:buChar char="•"/>
            </a:pPr>
            <a:r>
              <a:rPr lang="en-US" dirty="0">
                <a:solidFill>
                  <a:srgbClr val="000000"/>
                </a:solidFill>
              </a:rPr>
              <a:t>Finishes with a good sheen and luster</a:t>
            </a:r>
          </a:p>
          <a:p>
            <a:pPr marL="285750" indent="-285750">
              <a:buFont typeface="Arial,Sans-Serif"/>
              <a:buChar char="•"/>
            </a:pPr>
            <a:r>
              <a:rPr lang="en-US" dirty="0">
                <a:solidFill>
                  <a:srgbClr val="000000"/>
                </a:solidFill>
              </a:rPr>
              <a:t>Cover more space with less paint, with 11-12 square meters per liter.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Quick drying time of 2-3 hours.</a:t>
            </a:r>
            <a:r>
              <a:rPr lang="en-US" b="0" i="0" dirty="0">
                <a:solidFill>
                  <a:srgbClr val="000000"/>
                </a:solidFill>
                <a:effectLst/>
              </a:rPr>
              <a:t>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Choose from over 1200 soft pastel colors to personalize your space.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Available in 2 sizes, which are1L, 5L buckets.</a:t>
            </a:r>
          </a:p>
          <a:p>
            <a:pPr marL="285750" indent="-285750">
              <a:buFont typeface="Arial,Sans-Serif"/>
              <a:buChar char="•"/>
            </a:pPr>
            <a:endParaRPr lang="en-GB" dirty="0"/>
          </a:p>
          <a:p>
            <a:r>
              <a:rPr lang="en-GB" dirty="0"/>
              <a:t>Developer Notes</a:t>
            </a:r>
            <a:endParaRPr lang="en-US" dirty="0">
              <a:ea typeface="Calibri"/>
              <a:cs typeface="Calibri"/>
            </a:endParaRPr>
          </a:p>
          <a:p>
            <a:pPr marL="228600" indent="-228600">
              <a:buFont typeface="+mj-lt"/>
              <a:buAutoNum type="arabicPeriod"/>
            </a:pPr>
            <a:r>
              <a:rPr lang="en-US" dirty="0"/>
              <a:t>Show OST in sync with the VO (User needs to click only once, and the icons appear one after the other in sync with audio)</a:t>
            </a:r>
          </a:p>
          <a:p>
            <a:pPr marL="228600" indent="-228600">
              <a:buFont typeface="+mj-lt"/>
              <a:buAutoNum type="arabicPeriod"/>
            </a:pPr>
            <a:endParaRPr lang="en-US" dirty="0"/>
          </a:p>
          <a:p>
            <a:pPr marL="0" indent="0">
              <a:buFont typeface="+mj-lt"/>
              <a:buNone/>
            </a:pPr>
            <a:r>
              <a:rPr lang="en-US" dirty="0"/>
              <a:t>Icon references:</a:t>
            </a:r>
          </a:p>
          <a:p>
            <a:pPr marL="0" indent="0">
              <a:buFont typeface="+mj-lt"/>
              <a:buNone/>
            </a:pPr>
            <a:r>
              <a:rPr lang="en-US" dirty="0"/>
              <a:t>Water Based Icon: https://www.flaticon.com/free-icon/water-drop_3105761?term=water&amp;page=1&amp;position=2&amp;origin=search&amp;related_id=3105761</a:t>
            </a:r>
          </a:p>
          <a:p>
            <a:pPr marL="0" indent="0">
              <a:buFont typeface="+mj-lt"/>
              <a:buNone/>
            </a:pPr>
            <a:r>
              <a:rPr lang="en-US" dirty="0"/>
              <a:t>Anti bacterial: taken from previous SB (India specific SB)</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dirty="0"/>
              <a:t>Shine: https://www.flaticon.com/search?word=shine</a:t>
            </a:r>
          </a:p>
          <a:p>
            <a:pPr marL="0" indent="0">
              <a:buFont typeface="+mj-lt"/>
              <a:buNone/>
            </a:pPr>
            <a:r>
              <a:rPr lang="en-US" dirty="0"/>
              <a:t>Coverage: Created by Me</a:t>
            </a:r>
          </a:p>
          <a:p>
            <a:pPr marL="0" indent="0">
              <a:buFont typeface="+mj-lt"/>
              <a:buNone/>
            </a:pPr>
            <a:r>
              <a:rPr lang="en-US" dirty="0"/>
              <a:t>Time: taken from PPT icons</a:t>
            </a:r>
          </a:p>
          <a:p>
            <a:pPr marL="0" indent="0">
              <a:buFont typeface="+mj-lt"/>
              <a:buNone/>
            </a:pPr>
            <a:r>
              <a:rPr lang="en-US" dirty="0"/>
              <a:t>Colors: Taken from previous India SB</a:t>
            </a:r>
          </a:p>
          <a:p>
            <a:pPr marL="0" indent="0">
              <a:buFont typeface="+mj-lt"/>
              <a:buNone/>
            </a:pPr>
            <a:endParaRPr lang="en-US" dirty="0"/>
          </a:p>
          <a:p>
            <a:pPr marL="0" indent="0">
              <a:buFont typeface="+mj-lt"/>
              <a:buNone/>
            </a:pPr>
            <a:r>
              <a:rPr lang="en-US" dirty="0"/>
              <a:t>Paint can: https://www.flaticon.com/free-icon/paint-can-open_81980?term=paint+cans&amp;page=1&amp;position=3&amp;origin=search&amp;related_id=81980</a:t>
            </a:r>
          </a:p>
          <a:p>
            <a:pPr marL="0" indent="0">
              <a:buFont typeface="+mj-lt"/>
              <a:buNone/>
            </a:pPr>
            <a:r>
              <a:rPr lang="en-US" dirty="0"/>
              <a:t>Paint quantity: Created by me using above paint can and scale created myself.</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11</a:t>
            </a:fld>
            <a:endParaRPr lang="en-GB"/>
          </a:p>
        </p:txBody>
      </p:sp>
    </p:spTree>
    <p:extLst>
      <p:ext uri="{BB962C8B-B14F-4D97-AF65-F5344CB8AC3E}">
        <p14:creationId xmlns:p14="http://schemas.microsoft.com/office/powerpoint/2010/main" val="1042458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dirty="0">
                <a:solidFill>
                  <a:srgbClr val="000000"/>
                </a:solidFill>
                <a:effectLst/>
                <a:latin typeface="Calibri" panose="020F0502020204030204" pitchFamily="34" charset="0"/>
              </a:rPr>
              <a:t>As a result, Ahmad has his living room painted in environmentally friendly and safe colors.</a:t>
            </a:r>
          </a:p>
          <a:p>
            <a:pPr algn="l" rtl="0" fontAlgn="base"/>
            <a:endParaRPr lang="en-US" sz="1800" b="0" i="0" dirty="0">
              <a:solidFill>
                <a:srgbClr val="000000"/>
              </a:solidFill>
              <a:effectLst/>
              <a:latin typeface="Calibri" panose="020F0502020204030204" pitchFamily="34" charset="0"/>
            </a:endParaRPr>
          </a:p>
          <a:p>
            <a:pPr algn="l" rtl="0" fontAlgn="base"/>
            <a:r>
              <a:rPr lang="en-GB" dirty="0"/>
              <a:t>Developer Notes</a:t>
            </a:r>
            <a:endParaRPr lang="en-US" dirty="0">
              <a:ea typeface="Calibri"/>
              <a:cs typeface="Calibri"/>
            </a:endParaRPr>
          </a:p>
          <a:p>
            <a:pPr marL="228600" indent="-228600">
              <a:buFont typeface="+mj-lt"/>
              <a:buAutoNum type="arabicPeriod"/>
            </a:pPr>
            <a:r>
              <a:rPr lang="en-US" dirty="0"/>
              <a:t>Show Ahmad looking happy. He has fresh walls with clean air.</a:t>
            </a:r>
          </a:p>
          <a:p>
            <a:pPr marL="0" indent="0">
              <a:buFont typeface="+mj-lt"/>
              <a:buNone/>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links: </a:t>
            </a:r>
            <a:r>
              <a:rPr lang="en-IN" dirty="0"/>
              <a:t>https://www.freepik.com/free-photo/minimalist-interior-design_72291465.htm#from_view=detail_serie</a:t>
            </a:r>
          </a:p>
          <a:p>
            <a:endParaRPr lang="en-US" dirty="0">
              <a:ea typeface="Calibri" panose="020F0502020204030204"/>
              <a:cs typeface="Calibri" panose="020F0502020204030204"/>
            </a:endParaRP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12</a:t>
            </a:fld>
            <a:endParaRPr lang="en-GB"/>
          </a:p>
        </p:txBody>
      </p:sp>
    </p:spTree>
    <p:extLst>
      <p:ext uri="{BB962C8B-B14F-4D97-AF65-F5344CB8AC3E}">
        <p14:creationId xmlns:p14="http://schemas.microsoft.com/office/powerpoint/2010/main" val="3718284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Developer Notes: Imagine the user wants to select the second option here which is Dulux Ambiance Pearl Glo.</a:t>
            </a:r>
          </a:p>
        </p:txBody>
      </p:sp>
      <p:sp>
        <p:nvSpPr>
          <p:cNvPr id="4" name="Slide Number Placeholder 3"/>
          <p:cNvSpPr>
            <a:spLocks noGrp="1"/>
          </p:cNvSpPr>
          <p:nvPr>
            <p:ph type="sldNum" sz="quarter" idx="5"/>
          </p:nvPr>
        </p:nvSpPr>
        <p:spPr/>
        <p:txBody>
          <a:bodyPr/>
          <a:lstStyle/>
          <a:p>
            <a:fld id="{40F9440B-9527-4E2A-ABC7-C22E1160DAC2}" type="slidenum">
              <a:rPr lang="en-IN" smtClean="0"/>
              <a:t>13</a:t>
            </a:fld>
            <a:endParaRPr lang="en-IN"/>
          </a:p>
        </p:txBody>
      </p:sp>
    </p:spTree>
    <p:extLst>
      <p:ext uri="{BB962C8B-B14F-4D97-AF65-F5344CB8AC3E}">
        <p14:creationId xmlns:p14="http://schemas.microsoft.com/office/powerpoint/2010/main" val="1886447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VO: </a:t>
            </a:r>
            <a:r>
              <a:rPr lang="en-SG" sz="1200" b="0" dirty="0">
                <a:latin typeface="Open Sans" panose="020B0606030504020204" pitchFamily="34" charset="0"/>
                <a:ea typeface="Open Sans" panose="020B0606030504020204" pitchFamily="34" charset="0"/>
                <a:cs typeface="Open Sans" panose="020B0606030504020204" pitchFamily="34" charset="0"/>
              </a:rPr>
              <a:t>Dulux Ambiance Pearl Glo has an attractive pearlized mid-sheen finish provides a timeless &amp; elegant look to your room. </a:t>
            </a:r>
          </a:p>
          <a:p>
            <a:endParaRPr lang="en-US" b="0" dirty="0"/>
          </a:p>
          <a:p>
            <a:endParaRPr lang="en-IN" b="1" dirty="0"/>
          </a:p>
          <a:p>
            <a:r>
              <a:rPr lang="en-IN" b="1" dirty="0"/>
              <a:t>Image: </a:t>
            </a:r>
            <a:r>
              <a:rPr lang="en-IN" b="0" dirty="0"/>
              <a:t>https://www.freepik.com/free-photo/creative-inspirational-resource_19869962.htm#query=blank%20brick%20wall%20with%20a%20table&amp;position=27&amp;from_view=search&amp;track=ais&amp;uuid=c123f59f-07f7-45ad-ae22-655b8ebea06e</a:t>
            </a:r>
          </a:p>
        </p:txBody>
      </p:sp>
      <p:sp>
        <p:nvSpPr>
          <p:cNvPr id="4" name="Slide Number Placeholder 3"/>
          <p:cNvSpPr>
            <a:spLocks noGrp="1"/>
          </p:cNvSpPr>
          <p:nvPr>
            <p:ph type="sldNum" sz="quarter" idx="5"/>
          </p:nvPr>
        </p:nvSpPr>
        <p:spPr/>
        <p:txBody>
          <a:bodyPr/>
          <a:lstStyle/>
          <a:p>
            <a:fld id="{287ED427-83B0-4210-9E7F-EDD2FDBFC6DC}" type="slidenum">
              <a:rPr lang="en-GB" smtClean="0"/>
              <a:t>14</a:t>
            </a:fld>
            <a:endParaRPr lang="en-GB"/>
          </a:p>
        </p:txBody>
      </p:sp>
    </p:spTree>
    <p:extLst>
      <p:ext uri="{BB962C8B-B14F-4D97-AF65-F5344CB8AC3E}">
        <p14:creationId xmlns:p14="http://schemas.microsoft.com/office/powerpoint/2010/main" val="3626903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VO</a:t>
            </a:r>
            <a:r>
              <a:rPr lang="en-IN" dirty="0"/>
              <a:t>: Ahmad wants to show off his new house to all his friends and relatives. He wants it to have a contemporary style with latest trendy colours and an attractive interiors. He would like the best paints to be used in his dining area. Let’s see how Dulux Ambiance Pearl Glo is the best choice for this needs. </a:t>
            </a:r>
          </a:p>
          <a:p>
            <a:endParaRPr lang="en-IN" dirty="0"/>
          </a:p>
          <a:p>
            <a:endParaRPr lang="en-IN" dirty="0"/>
          </a:p>
          <a:p>
            <a:endParaRPr lang="en-IN" dirty="0"/>
          </a:p>
          <a:p>
            <a:r>
              <a:rPr lang="en-IN" dirty="0"/>
              <a:t>Image ref: https://images.akzonobel.com/akzonobel-flourish/dulux/in/dulux/en/articles/channel-modern-luxury-shades-ivory/channel-modern-luxury-with-shades-of-ivory_2.jpg?impolicy=.auto&amp;imwidth=1366</a:t>
            </a:r>
          </a:p>
          <a:p>
            <a:endParaRPr lang="en-IN" dirty="0"/>
          </a:p>
          <a:p>
            <a:r>
              <a:rPr lang="en-IN" dirty="0"/>
              <a:t>Person Image: https://www.freepik.com/free-photo/expressive-young-guy-posing-studio_16925389.htm#&amp;position=11&amp;from_view=author&amp;uuid=5957b8f4-ad4f-41bc-9352-ea2e062fa5df</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15</a:t>
            </a:fld>
            <a:endParaRPr lang="en-GB"/>
          </a:p>
        </p:txBody>
      </p:sp>
    </p:spTree>
    <p:extLst>
      <p:ext uri="{BB962C8B-B14F-4D97-AF65-F5344CB8AC3E}">
        <p14:creationId xmlns:p14="http://schemas.microsoft.com/office/powerpoint/2010/main" val="514086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VO</a:t>
            </a:r>
            <a:r>
              <a:rPr lang="en-IN" dirty="0"/>
              <a:t>: (plays after paint can is shown). The Dulux </a:t>
            </a:r>
            <a:r>
              <a:rPr lang="en-US" dirty="0"/>
              <a:t>Ambiance Pearl Glo is a unique offering that has a </a:t>
            </a:r>
            <a:r>
              <a:rPr lang="en-US" dirty="0" err="1"/>
              <a:t>pealy</a:t>
            </a:r>
            <a:r>
              <a:rPr lang="en-US" dirty="0"/>
              <a:t> mid-sheen finish. It gives a timeless look and is a long lasting paint.</a:t>
            </a:r>
            <a:endParaRPr lang="en-IN" b="1"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Animation Description</a:t>
            </a:r>
            <a:r>
              <a:rPr lang="en-IN" dirty="0"/>
              <a:t>: Bring an image of the Dulux Ambiance sliding from left side into the frame. Character expression should change from previous slide. The 2 bullet points should be displayed in synchronisation with the spoken audio.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Character: https://www.freepik.com/free-photo/expressive-young-male-posing-studio_16925419.htm#&amp;position=1&amp;from_view=author&amp;uuid=5957b8f4-ad4f-41bc-9352-ea2e062fa5df</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16</a:t>
            </a:fld>
            <a:endParaRPr lang="en-GB"/>
          </a:p>
        </p:txBody>
      </p:sp>
    </p:spTree>
    <p:extLst>
      <p:ext uri="{BB962C8B-B14F-4D97-AF65-F5344CB8AC3E}">
        <p14:creationId xmlns:p14="http://schemas.microsoft.com/office/powerpoint/2010/main" val="35708521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000000"/>
                </a:solidFill>
                <a:effectLst/>
                <a:latin typeface="Calibri" panose="020F0502020204030204" pitchFamily="34" charset="0"/>
              </a:rPr>
              <a:t>VO: </a:t>
            </a:r>
            <a:r>
              <a:rPr lang="en-US" sz="1200" b="0" i="0" dirty="0">
                <a:solidFill>
                  <a:srgbClr val="000000"/>
                </a:solidFill>
                <a:effectLst/>
                <a:latin typeface="Calibri" panose="020F0502020204030204" pitchFamily="34" charset="0"/>
              </a:rPr>
              <a:t>Let's now unlock some extraordinary features that set Dulux </a:t>
            </a:r>
            <a:r>
              <a:rPr lang="en-US" dirty="0">
                <a:solidFill>
                  <a:schemeClr val="bg1"/>
                </a:solidFill>
              </a:rPr>
              <a:t>Ambiance Pearl Glo. Click the paint icon to learn more. </a:t>
            </a:r>
          </a:p>
          <a:p>
            <a:pPr algn="l" rtl="0" fontAlgn="base"/>
            <a:endParaRPr lang="en-US" dirty="0">
              <a:solidFill>
                <a:schemeClr val="bg1"/>
              </a:solidFill>
            </a:endParaRPr>
          </a:p>
          <a:p>
            <a:pPr marL="285750" indent="-285750">
              <a:buFont typeface="Arial,Sans-Serif"/>
              <a:buChar char="•"/>
            </a:pPr>
            <a:r>
              <a:rPr lang="en-US" dirty="0">
                <a:solidFill>
                  <a:srgbClr val="000000"/>
                </a:solidFill>
              </a:rPr>
              <a:t>Water based environmentally friendly. </a:t>
            </a:r>
          </a:p>
          <a:p>
            <a:pPr marL="285750" indent="-285750">
              <a:buFont typeface="Arial,Sans-Serif"/>
              <a:buChar char="•"/>
            </a:pPr>
            <a:r>
              <a:rPr lang="en-US" dirty="0">
                <a:solidFill>
                  <a:srgbClr val="000000"/>
                </a:solidFill>
              </a:rPr>
              <a:t>Finishes with a pearly mid-sheen finish</a:t>
            </a:r>
          </a:p>
          <a:p>
            <a:pPr marL="285750" indent="-285750">
              <a:buFont typeface="Arial,Sans-Serif"/>
              <a:buChar char="•"/>
            </a:pPr>
            <a:r>
              <a:rPr lang="en-US" dirty="0">
                <a:solidFill>
                  <a:srgbClr val="000000"/>
                </a:solidFill>
              </a:rPr>
              <a:t>Cover more space with less paint, with 11-12 square meters per liter.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Quick drying time of 2-3 hours.</a:t>
            </a:r>
            <a:r>
              <a:rPr lang="en-US" b="0" i="0" dirty="0">
                <a:solidFill>
                  <a:srgbClr val="000000"/>
                </a:solidFill>
                <a:effectLst/>
              </a:rPr>
              <a:t>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Choose from over 2500 colors to choose from.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Available in 2 sizes, which are1L, 5L &amp; 18L buckets.</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17</a:t>
            </a:fld>
            <a:endParaRPr lang="en-GB"/>
          </a:p>
        </p:txBody>
      </p:sp>
    </p:spTree>
    <p:extLst>
      <p:ext uri="{BB962C8B-B14F-4D97-AF65-F5344CB8AC3E}">
        <p14:creationId xmlns:p14="http://schemas.microsoft.com/office/powerpoint/2010/main" val="3947740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000000"/>
                </a:solidFill>
                <a:effectLst/>
                <a:latin typeface="Calibri" panose="020F0502020204030204" pitchFamily="34" charset="0"/>
              </a:rPr>
              <a:t>As a result, Ahmad has his living room painted in an attractive and long lasting paint coating with a timeless look.</a:t>
            </a:r>
          </a:p>
          <a:p>
            <a:pPr algn="l" rtl="0" fontAlgn="base"/>
            <a:endParaRPr lang="en-US" sz="1200" b="0" i="0" dirty="0">
              <a:solidFill>
                <a:srgbClr val="000000"/>
              </a:solidFill>
              <a:effectLst/>
              <a:latin typeface="Calibri" panose="020F0502020204030204" pitchFamily="34" charset="0"/>
            </a:endParaRPr>
          </a:p>
          <a:p>
            <a:pPr algn="l" rtl="0" fontAlgn="base"/>
            <a:r>
              <a:rPr lang="en-GB" dirty="0"/>
              <a:t>Developer Notes</a:t>
            </a:r>
            <a:endParaRPr lang="en-US" dirty="0">
              <a:ea typeface="Calibri"/>
              <a:cs typeface="Calibri"/>
            </a:endParaRPr>
          </a:p>
          <a:p>
            <a:pPr marL="228600" indent="-228600">
              <a:buFont typeface="+mj-lt"/>
              <a:buAutoNum type="arabicPeriod"/>
            </a:pPr>
            <a:r>
              <a:rPr lang="en-US" dirty="0"/>
              <a:t>Show Ahmad looking happy. His living room looks timeless and elegant.</a:t>
            </a:r>
            <a:endParaRPr lang="en-IN" dirty="0"/>
          </a:p>
          <a:p>
            <a:endParaRPr lang="en-IN" dirty="0"/>
          </a:p>
          <a:p>
            <a:endParaRPr lang="en-IN" dirty="0"/>
          </a:p>
          <a:p>
            <a:endParaRPr lang="en-IN" dirty="0"/>
          </a:p>
          <a:p>
            <a:r>
              <a:rPr lang="en-IN" dirty="0"/>
              <a:t>Image Ref: https://www.freepik.com/free-photo/expressive-young-guy-posing-studio_16925350.htm#&amp;position=3&amp;from_view=author&amp;uuid=5957b8f4-ad4f-41bc-9352-ea2e062fa5df#position=3</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18</a:t>
            </a:fld>
            <a:endParaRPr lang="en-GB"/>
          </a:p>
        </p:txBody>
      </p:sp>
    </p:spTree>
    <p:extLst>
      <p:ext uri="{BB962C8B-B14F-4D97-AF65-F5344CB8AC3E}">
        <p14:creationId xmlns:p14="http://schemas.microsoft.com/office/powerpoint/2010/main" val="33903611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VO: </a:t>
            </a:r>
            <a:r>
              <a:rPr lang="en-US" b="0" dirty="0"/>
              <a:t>Dulux Easy Clean and Easy Clean Plus are two products which </a:t>
            </a:r>
            <a:r>
              <a:rPr lang="en-SG" sz="1200" b="0" dirty="0">
                <a:latin typeface="Open Sans"/>
                <a:ea typeface="Open Sans"/>
                <a:cs typeface="Open Sans"/>
              </a:rPr>
              <a:t>are don’t allow common household stains from penetrating into the paint. They can be easily wiped away, leaving walls looking fresh and clean. They have colour guard technology and Kidproof+ technology (EasyClean Plus) which keep walls looking clean and fresh for years. </a:t>
            </a:r>
          </a:p>
          <a:p>
            <a:endParaRPr lang="en-US" b="0" dirty="0"/>
          </a:p>
          <a:p>
            <a:endParaRPr lang="en-IN" b="1" dirty="0"/>
          </a:p>
          <a:p>
            <a:r>
              <a:rPr lang="en-IN" b="1" dirty="0"/>
              <a:t>Image: </a:t>
            </a:r>
            <a:r>
              <a:rPr lang="en-IN" b="0" dirty="0"/>
              <a:t>https://www.freepik.com/free-photo/creative-inspirational-resource_19869962.htm#query=blank%20brick%20wall%20with%20a%20table&amp;position=27&amp;from_view=search&amp;track=ais&amp;uuid=c123f59f-07f7-45ad-ae22-655b8ebea06e</a:t>
            </a:r>
          </a:p>
        </p:txBody>
      </p:sp>
      <p:sp>
        <p:nvSpPr>
          <p:cNvPr id="4" name="Slide Number Placeholder 3"/>
          <p:cNvSpPr>
            <a:spLocks noGrp="1"/>
          </p:cNvSpPr>
          <p:nvPr>
            <p:ph type="sldNum" sz="quarter" idx="5"/>
          </p:nvPr>
        </p:nvSpPr>
        <p:spPr/>
        <p:txBody>
          <a:bodyPr/>
          <a:lstStyle/>
          <a:p>
            <a:fld id="{287ED427-83B0-4210-9E7F-EDD2FDBFC6DC}" type="slidenum">
              <a:rPr lang="en-GB" smtClean="0"/>
              <a:t>20</a:t>
            </a:fld>
            <a:endParaRPr lang="en-GB"/>
          </a:p>
        </p:txBody>
      </p:sp>
    </p:spTree>
    <p:extLst>
      <p:ext uri="{BB962C8B-B14F-4D97-AF65-F5344CB8AC3E}">
        <p14:creationId xmlns:p14="http://schemas.microsoft.com/office/powerpoint/2010/main" val="1681953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VO: We offer a spectrum of paint solutions each catering to a specific needs and aesthetics. </a:t>
            </a:r>
          </a:p>
        </p:txBody>
      </p:sp>
      <p:sp>
        <p:nvSpPr>
          <p:cNvPr id="4" name="Slide Number Placeholder 3"/>
          <p:cNvSpPr>
            <a:spLocks noGrp="1"/>
          </p:cNvSpPr>
          <p:nvPr>
            <p:ph type="sldNum" sz="quarter" idx="5"/>
          </p:nvPr>
        </p:nvSpPr>
        <p:spPr/>
        <p:txBody>
          <a:bodyPr/>
          <a:lstStyle/>
          <a:p>
            <a:fld id="{287ED427-83B0-4210-9E7F-EDD2FDBFC6DC}" type="slidenum">
              <a:rPr lang="en-GB" smtClean="0"/>
              <a:t>2</a:t>
            </a:fld>
            <a:endParaRPr lang="en-GB"/>
          </a:p>
        </p:txBody>
      </p:sp>
    </p:spTree>
    <p:extLst>
      <p:ext uri="{BB962C8B-B14F-4D97-AF65-F5344CB8AC3E}">
        <p14:creationId xmlns:p14="http://schemas.microsoft.com/office/powerpoint/2010/main" val="1641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VO: </a:t>
            </a:r>
            <a:r>
              <a:rPr lang="en-IN" b="0" dirty="0"/>
              <a:t>Maria and Ahmad are parents of two children aged 6 and 3. These little artists are fond of creating artwork everywhere including the walls in the house. Maria and Ahmad are looking for a solution where their walls look beautiful and yet are washable and easy to clean. Let us see what Dulux has to offer them in making their kids rooms vibrant and colourful.</a:t>
            </a:r>
          </a:p>
          <a:p>
            <a:endParaRPr lang="en-IN" b="0" dirty="0"/>
          </a:p>
          <a:p>
            <a:r>
              <a:rPr lang="en-IN" b="0" dirty="0"/>
              <a:t>Image Ref: https://images.akzonobel.com/akzonobel-flourish/dulux/in/dulux/en/articles/4-ways-transform-childs-bedroom-dulux-colour-year-2018/cf18_coty_kids_rooms_2048x1638_3_1.jpg?impolicy=.auto&amp;imwidth=1366</a:t>
            </a:r>
          </a:p>
        </p:txBody>
      </p:sp>
      <p:sp>
        <p:nvSpPr>
          <p:cNvPr id="4" name="Slide Number Placeholder 3"/>
          <p:cNvSpPr>
            <a:spLocks noGrp="1"/>
          </p:cNvSpPr>
          <p:nvPr>
            <p:ph type="sldNum" sz="quarter" idx="5"/>
          </p:nvPr>
        </p:nvSpPr>
        <p:spPr/>
        <p:txBody>
          <a:bodyPr/>
          <a:lstStyle/>
          <a:p>
            <a:fld id="{287ED427-83B0-4210-9E7F-EDD2FDBFC6DC}" type="slidenum">
              <a:rPr lang="en-GB" smtClean="0"/>
              <a:t>21</a:t>
            </a:fld>
            <a:endParaRPr lang="en-GB"/>
          </a:p>
        </p:txBody>
      </p:sp>
    </p:spTree>
    <p:extLst>
      <p:ext uri="{BB962C8B-B14F-4D97-AF65-F5344CB8AC3E}">
        <p14:creationId xmlns:p14="http://schemas.microsoft.com/office/powerpoint/2010/main" val="7561268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VO: </a:t>
            </a:r>
            <a:r>
              <a:rPr lang="en-IN" b="0" dirty="0"/>
              <a:t>Maria and Ahmad are afraid that their children might accidently damage the paint in their new house. However, they do not want to be too harsh on their children too. They are wondering if there is any Child proof paint options available to paint their </a:t>
            </a:r>
            <a:r>
              <a:rPr lang="en-IN" b="0" dirty="0" err="1"/>
              <a:t>childrens</a:t>
            </a:r>
            <a:r>
              <a:rPr lang="en-IN" b="0" dirty="0"/>
              <a:t> room. Let’s check what Dulux has to offer them in this situation.</a:t>
            </a:r>
          </a:p>
          <a:p>
            <a:endParaRPr lang="en-IN" dirty="0"/>
          </a:p>
          <a:p>
            <a:endParaRPr lang="en-IN" dirty="0"/>
          </a:p>
          <a:p>
            <a:endParaRPr lang="en-IN" dirty="0"/>
          </a:p>
          <a:p>
            <a:endParaRPr lang="en-IN" dirty="0"/>
          </a:p>
          <a:p>
            <a:r>
              <a:rPr lang="en-IN" dirty="0"/>
              <a:t>Image Ref: https://www.freepik.com/free-photo/little-child-painting-like-artist_4653983.htm#page=3&amp;query=asian%20kid%20painting%20walls&amp;position=2&amp;from_view=search&amp;track=ais&amp;uuid=612b4766-1cba-4e6f-978c-f674f0fb95f3</a:t>
            </a:r>
          </a:p>
        </p:txBody>
      </p:sp>
      <p:sp>
        <p:nvSpPr>
          <p:cNvPr id="4" name="Slide Number Placeholder 3"/>
          <p:cNvSpPr>
            <a:spLocks noGrp="1"/>
          </p:cNvSpPr>
          <p:nvPr>
            <p:ph type="sldNum" sz="quarter" idx="5"/>
          </p:nvPr>
        </p:nvSpPr>
        <p:spPr/>
        <p:txBody>
          <a:bodyPr/>
          <a:lstStyle/>
          <a:p>
            <a:fld id="{287ED427-83B0-4210-9E7F-EDD2FDBFC6DC}" type="slidenum">
              <a:rPr lang="en-GB" smtClean="0"/>
              <a:t>22</a:t>
            </a:fld>
            <a:endParaRPr lang="en-GB"/>
          </a:p>
        </p:txBody>
      </p:sp>
    </p:spTree>
    <p:extLst>
      <p:ext uri="{BB962C8B-B14F-4D97-AF65-F5344CB8AC3E}">
        <p14:creationId xmlns:p14="http://schemas.microsoft.com/office/powerpoint/2010/main" val="369577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VO</a:t>
            </a:r>
            <a:r>
              <a:rPr lang="en-IN" dirty="0"/>
              <a:t>: (plays after paint can is shown). The Easy Clean Plus range </a:t>
            </a:r>
            <a:r>
              <a:rPr lang="en-US" dirty="0"/>
              <a:t>comes in either a Sheen finish  and has advanced </a:t>
            </a:r>
            <a:r>
              <a:rPr lang="en-US" dirty="0" err="1"/>
              <a:t>Kidproof</a:t>
            </a:r>
            <a:r>
              <a:rPr lang="en-US" dirty="0"/>
              <a:t>+ technology in it. It allows for easy cleaning of stains, and also protects against bacteria and viruses. While the EasyClean range comes with </a:t>
            </a:r>
            <a:r>
              <a:rPr lang="en-US" dirty="0" err="1"/>
              <a:t>ColourGuard</a:t>
            </a:r>
            <a:r>
              <a:rPr lang="en-US" dirty="0"/>
              <a:t> Technology. This makes walls resistant to permanent stains by having easy to clean properties. This ensures that walls remain looking fresh and clean for longer periods as compared to traditional paint finished.</a:t>
            </a:r>
            <a:endParaRPr lang="en-IN" b="1" dirty="0"/>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Animation Description</a:t>
            </a:r>
            <a:r>
              <a:rPr lang="en-IN" dirty="0"/>
              <a:t>: Bring an image of the Dulux Ambiance sliding from left side into the frame. The  two sets of 3 bullet points should be displayed in synchronisation with the spoken audio.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23</a:t>
            </a:fld>
            <a:endParaRPr lang="en-GB"/>
          </a:p>
        </p:txBody>
      </p:sp>
    </p:spTree>
    <p:extLst>
      <p:ext uri="{BB962C8B-B14F-4D97-AF65-F5344CB8AC3E}">
        <p14:creationId xmlns:p14="http://schemas.microsoft.com/office/powerpoint/2010/main" val="1295454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000000"/>
                </a:solidFill>
                <a:effectLst/>
                <a:latin typeface="Calibri" panose="020F0502020204030204" pitchFamily="34" charset="0"/>
              </a:rPr>
              <a:t>VO: </a:t>
            </a:r>
            <a:r>
              <a:rPr lang="en-US" sz="1200" b="0" i="0" dirty="0">
                <a:solidFill>
                  <a:srgbClr val="000000"/>
                </a:solidFill>
                <a:effectLst/>
                <a:latin typeface="Calibri" panose="020F0502020204030204" pitchFamily="34" charset="0"/>
              </a:rPr>
              <a:t>Let's now unlock some extraordinary features that set Dulux </a:t>
            </a:r>
            <a:r>
              <a:rPr lang="en-US" dirty="0">
                <a:solidFill>
                  <a:schemeClr val="bg1"/>
                </a:solidFill>
              </a:rPr>
              <a:t>Easy Clean and EasyClean Plus. Click each icon to learn more. </a:t>
            </a:r>
          </a:p>
          <a:p>
            <a:pPr algn="l" rtl="0" fontAlgn="base"/>
            <a:endParaRPr lang="en-US" dirty="0">
              <a:solidFill>
                <a:schemeClr val="bg1"/>
              </a:solidFill>
            </a:endParaRPr>
          </a:p>
          <a:p>
            <a:pPr marL="285750" indent="-285750">
              <a:buFont typeface="Arial,Sans-Serif"/>
              <a:buChar char="•"/>
            </a:pPr>
            <a:r>
              <a:rPr lang="en-US" dirty="0">
                <a:solidFill>
                  <a:srgbClr val="000000"/>
                </a:solidFill>
              </a:rPr>
              <a:t>Water based environmentally friendly. </a:t>
            </a:r>
          </a:p>
          <a:p>
            <a:pPr marL="285750" indent="-285750">
              <a:buFont typeface="Arial,Sans-Serif"/>
              <a:buChar char="•"/>
            </a:pPr>
            <a:r>
              <a:rPr lang="en-US" dirty="0">
                <a:solidFill>
                  <a:srgbClr val="000000"/>
                </a:solidFill>
              </a:rPr>
              <a:t>Anti bacterial and anti fungal properties</a:t>
            </a:r>
          </a:p>
          <a:p>
            <a:pPr marL="285750" indent="-285750">
              <a:buFont typeface="Arial,Sans-Serif"/>
              <a:buChar char="•"/>
            </a:pPr>
            <a:r>
              <a:rPr lang="en-US" dirty="0">
                <a:solidFill>
                  <a:srgbClr val="000000"/>
                </a:solidFill>
              </a:rPr>
              <a:t>Finishes with a sheen for Dulux EasyClean Plus and a matt finish for the Dulux Easy Clean.</a:t>
            </a:r>
          </a:p>
          <a:p>
            <a:pPr marL="285750" indent="-285750">
              <a:buFont typeface="Arial,Sans-Serif"/>
              <a:buChar char="•"/>
            </a:pPr>
            <a:r>
              <a:rPr lang="en-US" dirty="0">
                <a:solidFill>
                  <a:srgbClr val="000000"/>
                </a:solidFill>
              </a:rPr>
              <a:t>Cover more space with less paint, with 11-12 square meters per liter.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Quick drying time of 2-3 hours.</a:t>
            </a:r>
            <a:r>
              <a:rPr lang="en-US" b="0" i="0" dirty="0">
                <a:solidFill>
                  <a:srgbClr val="000000"/>
                </a:solidFill>
                <a:effectLst/>
              </a:rPr>
              <a:t>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Choose from over 1200 soft pastel colors to personalize your space.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Available in 2 sizes, which are1L, 5L buckets.</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24</a:t>
            </a:fld>
            <a:endParaRPr lang="en-GB"/>
          </a:p>
        </p:txBody>
      </p:sp>
    </p:spTree>
    <p:extLst>
      <p:ext uri="{BB962C8B-B14F-4D97-AF65-F5344CB8AC3E}">
        <p14:creationId xmlns:p14="http://schemas.microsoft.com/office/powerpoint/2010/main" val="29776911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VO: Thanks to Dulux’s </a:t>
            </a:r>
            <a:r>
              <a:rPr lang="en-US" sz="1200" b="0" dirty="0"/>
              <a:t>Dulux EasyClean Plus and Dulux EasyClean products, Maria and Ahmad can be assured that their children have the freedom to have fun, and their walls will also stay fresh and clean.</a:t>
            </a:r>
            <a:endParaRPr lang="en-IN" sz="1200" b="0" dirty="0"/>
          </a:p>
          <a:p>
            <a:endParaRPr lang="en-IN" dirty="0"/>
          </a:p>
          <a:p>
            <a:r>
              <a:rPr lang="en-IN" dirty="0"/>
              <a:t>Image Reference: https://www.freepik.com/free-photo/smiling-portrait-girl-standing-against-white-brick-wall-holding-paintbrush-colorful-palette_4142123.htm#page=4&amp;query=asian%20kid%20painting%20walls&amp;position=13&amp;from_view=search&amp;track=ais&amp;uuid=612b4766-1cba-4e6f-978c-f674f0fb95f3</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25</a:t>
            </a:fld>
            <a:endParaRPr lang="en-GB"/>
          </a:p>
        </p:txBody>
      </p:sp>
    </p:spTree>
    <p:extLst>
      <p:ext uri="{BB962C8B-B14F-4D97-AF65-F5344CB8AC3E}">
        <p14:creationId xmlns:p14="http://schemas.microsoft.com/office/powerpoint/2010/main" val="37014433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dirty="0">
                <a:latin typeface="Open Sans" panose="020B0606030504020204" pitchFamily="34" charset="0"/>
                <a:ea typeface="Open Sans" panose="020B0606030504020204" pitchFamily="34" charset="0"/>
                <a:cs typeface="Open Sans" panose="020B0606030504020204" pitchFamily="34" charset="0"/>
              </a:rPr>
              <a:t>Dulux Pentalite contains unique </a:t>
            </a:r>
            <a:r>
              <a:rPr lang="en-SG" sz="1200" b="0" dirty="0" err="1">
                <a:latin typeface="Open Sans" panose="020B0606030504020204" pitchFamily="34" charset="0"/>
                <a:ea typeface="Open Sans" panose="020B0606030504020204" pitchFamily="34" charset="0"/>
                <a:cs typeface="Open Sans" panose="020B0606030504020204" pitchFamily="34" charset="0"/>
              </a:rPr>
              <a:t>ProCover</a:t>
            </a:r>
            <a:r>
              <a:rPr lang="en-SG" sz="1200" b="0" dirty="0">
                <a:latin typeface="Open Sans" panose="020B0606030504020204" pitchFamily="34" charset="0"/>
                <a:ea typeface="Open Sans" panose="020B0606030504020204" pitchFamily="34" charset="0"/>
                <a:cs typeface="Open Sans" panose="020B0606030504020204" pitchFamily="34" charset="0"/>
              </a:rPr>
              <a:t>+ &amp; Hygiene+ ingredients that give it ability to combat disease causing mould &amp; fungus. This helps keep your homes protected and looking good and also cares for your family’s health at the same time.</a:t>
            </a:r>
          </a:p>
        </p:txBody>
      </p:sp>
      <p:sp>
        <p:nvSpPr>
          <p:cNvPr id="4" name="Slide Number Placeholder 3"/>
          <p:cNvSpPr>
            <a:spLocks noGrp="1"/>
          </p:cNvSpPr>
          <p:nvPr>
            <p:ph type="sldNum" sz="quarter" idx="5"/>
          </p:nvPr>
        </p:nvSpPr>
        <p:spPr/>
        <p:txBody>
          <a:bodyPr/>
          <a:lstStyle/>
          <a:p>
            <a:fld id="{287ED427-83B0-4210-9E7F-EDD2FDBFC6DC}" type="slidenum">
              <a:rPr lang="en-GB" smtClean="0"/>
              <a:t>27</a:t>
            </a:fld>
            <a:endParaRPr lang="en-GB"/>
          </a:p>
        </p:txBody>
      </p:sp>
    </p:spTree>
    <p:extLst>
      <p:ext uri="{BB962C8B-B14F-4D97-AF65-F5344CB8AC3E}">
        <p14:creationId xmlns:p14="http://schemas.microsoft.com/office/powerpoint/2010/main" val="9239112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VO: </a:t>
            </a:r>
            <a:r>
              <a:rPr lang="en-IN" dirty="0"/>
              <a:t>Due to the Prescence of dampness in walls and ceilings, </a:t>
            </a:r>
            <a:r>
              <a:rPr lang="en-SG" sz="1200" b="0" dirty="0">
                <a:latin typeface="Open Sans" panose="020B0606030504020204" pitchFamily="34" charset="0"/>
                <a:ea typeface="Open Sans" panose="020B0606030504020204" pitchFamily="34" charset="0"/>
                <a:cs typeface="Open Sans" panose="020B0606030504020204" pitchFamily="34" charset="0"/>
              </a:rPr>
              <a:t>mould and fungus appear that not only spoils the look of the house but also is harmful to health.  Maria is worried about the health and wellbeing of her children and her family and wants to safeguard them against any infections that may occur due to dampness and fungi. </a:t>
            </a:r>
            <a:endParaRPr lang="en-IN" dirty="0"/>
          </a:p>
          <a:p>
            <a:endParaRPr lang="en-IN" dirty="0"/>
          </a:p>
          <a:p>
            <a:r>
              <a:rPr lang="en-IN" dirty="0"/>
              <a:t>Worried looking Maria is thinking about potential damage being caused by dampness and other bacterial infections.</a:t>
            </a:r>
          </a:p>
          <a:p>
            <a:endParaRPr lang="en-IN" dirty="0"/>
          </a:p>
          <a:p>
            <a:endParaRPr lang="en-IN" dirty="0"/>
          </a:p>
          <a:p>
            <a:endParaRPr lang="en-IN" dirty="0"/>
          </a:p>
          <a:p>
            <a:r>
              <a:rPr lang="en-US" dirty="0"/>
              <a:t>Image links:</a:t>
            </a:r>
            <a:endParaRPr lang="en-US" dirty="0">
              <a:ea typeface="Calibri" panose="020F0502020204030204"/>
              <a:cs typeface="Calibri" panose="020F0502020204030204"/>
            </a:endParaRPr>
          </a:p>
          <a:p>
            <a:pPr marL="171450" indent="-171450">
              <a:buFont typeface="Arial" panose="020B0604020202020204" pitchFamily="34" charset="0"/>
              <a:buChar char="•"/>
            </a:pPr>
            <a:r>
              <a:rPr lang="en-GB" dirty="0"/>
              <a:t>https://www.freepik.com/free-photo/clean-windows-empty-white-house-blank_3012151.htm#query=dull%20and%20damaged%20interior%20walls&amp;position=36&amp;from_view=search&amp;track=ais</a:t>
            </a:r>
            <a:endParaRPr lang="en-US" dirty="0"/>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28</a:t>
            </a:fld>
            <a:endParaRPr lang="en-GB"/>
          </a:p>
        </p:txBody>
      </p:sp>
    </p:spTree>
    <p:extLst>
      <p:ext uri="{BB962C8B-B14F-4D97-AF65-F5344CB8AC3E}">
        <p14:creationId xmlns:p14="http://schemas.microsoft.com/office/powerpoint/2010/main" val="21423418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VO</a:t>
            </a:r>
            <a:r>
              <a:rPr lang="en-IN" dirty="0"/>
              <a:t>: (plays after paint can is shown). The Dulux Pentalite has Hygiene+ properties and </a:t>
            </a:r>
            <a:r>
              <a:rPr lang="en-IN" dirty="0" err="1"/>
              <a:t>ProCover</a:t>
            </a:r>
            <a:r>
              <a:rPr lang="en-IN" dirty="0"/>
              <a:t>+ Protection in it. The </a:t>
            </a:r>
            <a:r>
              <a:rPr lang="en-SG" sz="1200" b="0" dirty="0">
                <a:latin typeface="Open Sans" panose="020B0606030504020204" pitchFamily="34" charset="0"/>
                <a:ea typeface="Open Sans" panose="020B0606030504020204" pitchFamily="34" charset="0"/>
                <a:cs typeface="Open Sans" panose="020B0606030504020204" pitchFamily="34" charset="0"/>
              </a:rPr>
              <a:t>anti-mould &amp; fungal </a:t>
            </a:r>
            <a:r>
              <a:rPr lang="en-IN" sz="1200" b="0" dirty="0">
                <a:latin typeface="Open Sans" panose="020B0606030504020204" pitchFamily="34" charset="0"/>
                <a:ea typeface="Open Sans" panose="020B0606030504020204" pitchFamily="34" charset="0"/>
                <a:cs typeface="Open Sans" panose="020B0606030504020204" pitchFamily="34" charset="0"/>
              </a:rPr>
              <a:t>protect your loved ones from pathogens and also keep your walls from showing damp patches which spoil the look of your home. You get a happy healthy and good looking home with Dulux Pentalite.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dirty="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t>Animation Description</a:t>
            </a:r>
            <a:r>
              <a:rPr lang="en-IN" dirty="0"/>
              <a:t>: Bring an image of the Dulux Pentalite sliding from left side into the frame. The  two sets of 3 bullet points should be displayed in synchronisation with the spoken audio.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Image Ref: https://www.dulux.in/en/colour-inspiration/inject-shot-glamour-deep-teal</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29</a:t>
            </a:fld>
            <a:endParaRPr lang="en-GB"/>
          </a:p>
        </p:txBody>
      </p:sp>
    </p:spTree>
    <p:extLst>
      <p:ext uri="{BB962C8B-B14F-4D97-AF65-F5344CB8AC3E}">
        <p14:creationId xmlns:p14="http://schemas.microsoft.com/office/powerpoint/2010/main" val="42138326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000000"/>
                </a:solidFill>
                <a:effectLst/>
                <a:latin typeface="Calibri" panose="020F0502020204030204" pitchFamily="34" charset="0"/>
              </a:rPr>
              <a:t>VO: </a:t>
            </a:r>
            <a:r>
              <a:rPr lang="en-US" sz="1200" b="0" i="0" dirty="0">
                <a:solidFill>
                  <a:srgbClr val="000000"/>
                </a:solidFill>
                <a:effectLst/>
                <a:latin typeface="Calibri" panose="020F0502020204030204" pitchFamily="34" charset="0"/>
              </a:rPr>
              <a:t>Let's now check some extraordinary features of this product.</a:t>
            </a:r>
            <a:endParaRPr lang="en-US" dirty="0">
              <a:solidFill>
                <a:schemeClr val="bg1"/>
              </a:solidFill>
            </a:endParaRPr>
          </a:p>
          <a:p>
            <a:pPr algn="l" rtl="0" fontAlgn="base"/>
            <a:endParaRPr lang="en-US" dirty="0">
              <a:solidFill>
                <a:schemeClr val="bg1"/>
              </a:solidFill>
            </a:endParaRPr>
          </a:p>
          <a:p>
            <a:pPr marL="285750" indent="-285750">
              <a:buFont typeface="Arial,Sans-Serif"/>
              <a:buChar char="•"/>
            </a:pPr>
            <a:r>
              <a:rPr lang="en-US" dirty="0">
                <a:solidFill>
                  <a:srgbClr val="000000"/>
                </a:solidFill>
              </a:rPr>
              <a:t>Water based environmentally friendly. </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dirty="0">
                <a:solidFill>
                  <a:srgbClr val="000000"/>
                </a:solidFill>
              </a:rPr>
              <a:t>Finishes with a sheen for Dulux EasyClean Plus and a matt finish for the Dulux Easy Clean.</a:t>
            </a:r>
          </a:p>
          <a:p>
            <a:pPr marL="285750" indent="-285750">
              <a:buFont typeface="Arial,Sans-Serif"/>
              <a:buChar char="•"/>
            </a:pPr>
            <a:r>
              <a:rPr lang="en-US" dirty="0">
                <a:solidFill>
                  <a:srgbClr val="000000"/>
                </a:solidFill>
              </a:rPr>
              <a:t>Anti bacterial and anti fungal properties</a:t>
            </a:r>
          </a:p>
          <a:p>
            <a:pPr marL="285750" indent="-285750">
              <a:buFont typeface="Arial,Sans-Serif"/>
              <a:buChar char="•"/>
            </a:pPr>
            <a:r>
              <a:rPr lang="en-US" dirty="0">
                <a:solidFill>
                  <a:srgbClr val="000000"/>
                </a:solidFill>
              </a:rPr>
              <a:t>Cover more space with less paint, with 11-12 square meters per liter.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Quick drying time of 2-3 hours.</a:t>
            </a:r>
            <a:r>
              <a:rPr lang="en-US" b="0" i="0" dirty="0">
                <a:solidFill>
                  <a:srgbClr val="000000"/>
                </a:solidFill>
                <a:effectLst/>
              </a:rPr>
              <a:t>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Choose from over 2500 shares</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Available in 2 sizes, which are1L, 5L and 18 </a:t>
            </a:r>
            <a:r>
              <a:rPr lang="en-US" dirty="0" err="1">
                <a:solidFill>
                  <a:srgbClr val="000000"/>
                </a:solidFill>
              </a:rPr>
              <a:t>Ltr</a:t>
            </a:r>
            <a:r>
              <a:rPr lang="en-US" dirty="0">
                <a:solidFill>
                  <a:srgbClr val="000000"/>
                </a:solidFill>
              </a:rPr>
              <a:t> buckets. </a:t>
            </a:r>
          </a:p>
          <a:p>
            <a:endParaRPr lang="en-IN" dirty="0"/>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30</a:t>
            </a:fld>
            <a:endParaRPr lang="en-GB"/>
          </a:p>
        </p:txBody>
      </p:sp>
    </p:spTree>
    <p:extLst>
      <p:ext uri="{BB962C8B-B14F-4D97-AF65-F5344CB8AC3E}">
        <p14:creationId xmlns:p14="http://schemas.microsoft.com/office/powerpoint/2010/main" val="11922941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VO: Maria is very happy with the choice of Dulux Pentalite. She does not need to worry about damp walls or her family being affected by pathogens either. Her walls are protected and so is her family.</a:t>
            </a:r>
          </a:p>
          <a:p>
            <a:endParaRPr lang="en-IN" dirty="0"/>
          </a:p>
          <a:p>
            <a:r>
              <a:rPr lang="en-IN" dirty="0"/>
              <a:t>Image Ref: https://www.dulux.in/en/colour-inspiration/inject-shot-glamour-deep-teal</a:t>
            </a:r>
          </a:p>
          <a:p>
            <a:r>
              <a:rPr lang="en-IN" dirty="0"/>
              <a:t>Image woman: https://www.freepik.com/free-photo/happy-mixed-race-woman-has-cheerful-expression-points-away-with-both-fore-fingers-says-follow-there-shows-direction-copy-space-wears-denim-clothes-white-hijab-isolated-purple-wall_11577707.htm#query=Malaysian%20woman&amp;position=37&amp;from_view=search&amp;track=ais&amp;uuid=1311889a-75c2-4715-b67f-59161586acbf</a:t>
            </a:r>
          </a:p>
        </p:txBody>
      </p:sp>
      <p:sp>
        <p:nvSpPr>
          <p:cNvPr id="4" name="Slide Number Placeholder 3"/>
          <p:cNvSpPr>
            <a:spLocks noGrp="1"/>
          </p:cNvSpPr>
          <p:nvPr>
            <p:ph type="sldNum" sz="quarter" idx="5"/>
          </p:nvPr>
        </p:nvSpPr>
        <p:spPr/>
        <p:txBody>
          <a:bodyPr/>
          <a:lstStyle/>
          <a:p>
            <a:fld id="{287ED427-83B0-4210-9E7F-EDD2FDBFC6DC}" type="slidenum">
              <a:rPr lang="en-GB" smtClean="0"/>
              <a:t>31</a:t>
            </a:fld>
            <a:endParaRPr lang="en-GB"/>
          </a:p>
        </p:txBody>
      </p:sp>
    </p:spTree>
    <p:extLst>
      <p:ext uri="{BB962C8B-B14F-4D97-AF65-F5344CB8AC3E}">
        <p14:creationId xmlns:p14="http://schemas.microsoft.com/office/powerpoint/2010/main" val="3774263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Voiceover (VO)</a:t>
            </a:r>
            <a:r>
              <a:rPr lang="en-IN" dirty="0"/>
              <a:t>: Our Categories include the following: (Animate the rectangles in sync with audio)</a:t>
            </a:r>
          </a:p>
          <a:p>
            <a:r>
              <a:rPr lang="en-IN" dirty="0"/>
              <a:t>INTERIOR PREMIUM WALL PAINT</a:t>
            </a:r>
          </a:p>
          <a:p>
            <a:r>
              <a:rPr lang="en-IN" dirty="0"/>
              <a:t>INTERIOR MASS &amp; ECONOMY WALL PAINT</a:t>
            </a:r>
          </a:p>
          <a:p>
            <a:r>
              <a:rPr lang="en-IN" dirty="0"/>
              <a:t>EXTERIOR PREMIUM WALL &amp; ROOF PAINT</a:t>
            </a:r>
          </a:p>
          <a:p>
            <a:r>
              <a:rPr lang="en-IN" dirty="0"/>
              <a:t>EXTERIOR MASS WALL PAINT</a:t>
            </a:r>
          </a:p>
          <a:p>
            <a:r>
              <a:rPr lang="en-IN" dirty="0"/>
              <a:t>TRIMS PREMIUM PAINT</a:t>
            </a:r>
          </a:p>
          <a:p>
            <a:r>
              <a:rPr lang="en-IN" dirty="0"/>
              <a:t>TRIMS MASS PAINT</a:t>
            </a:r>
          </a:p>
          <a:p>
            <a:r>
              <a:rPr lang="en-IN" dirty="0"/>
              <a:t>WATERPROOFING PREMIUM PAINT</a:t>
            </a:r>
          </a:p>
          <a:p>
            <a:r>
              <a:rPr lang="en-IN" dirty="0"/>
              <a:t>PRE DECO</a:t>
            </a:r>
          </a:p>
          <a:p>
            <a:endParaRPr lang="en-IN" dirty="0"/>
          </a:p>
          <a:p>
            <a:r>
              <a:rPr lang="en-IN" dirty="0"/>
              <a:t>OST: Click each tile to know more about the specifics of that category. 	</a:t>
            </a:r>
          </a:p>
          <a:p>
            <a:endParaRPr lang="en-IN" dirty="0"/>
          </a:p>
          <a:p>
            <a:r>
              <a:rPr lang="en-IN" dirty="0"/>
              <a:t>Developer Notes: The shapes should be clickable. Clicking the shape should take it to the respective section of the course. This should be open navigation, use can click any of the shapes first to begin. On Mouse hover, the colour of the shape should change and it should be highlighted. Once visited, there should be a tick mark on the shape to denote that it has already been viewed.</a:t>
            </a:r>
          </a:p>
        </p:txBody>
      </p:sp>
      <p:sp>
        <p:nvSpPr>
          <p:cNvPr id="4" name="Slide Number Placeholder 3"/>
          <p:cNvSpPr>
            <a:spLocks noGrp="1"/>
          </p:cNvSpPr>
          <p:nvPr>
            <p:ph type="sldNum" sz="quarter" idx="5"/>
          </p:nvPr>
        </p:nvSpPr>
        <p:spPr/>
        <p:txBody>
          <a:bodyPr/>
          <a:lstStyle/>
          <a:p>
            <a:fld id="{287ED427-83B0-4210-9E7F-EDD2FDBFC6DC}" type="slidenum">
              <a:rPr lang="en-GB" smtClean="0"/>
              <a:t>3</a:t>
            </a:fld>
            <a:endParaRPr lang="en-GB"/>
          </a:p>
        </p:txBody>
      </p:sp>
    </p:spTree>
    <p:extLst>
      <p:ext uri="{BB962C8B-B14F-4D97-AF65-F5344CB8AC3E}">
        <p14:creationId xmlns:p14="http://schemas.microsoft.com/office/powerpoint/2010/main" val="3683396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Developer Notes: Option 4 is the correct option.</a:t>
            </a:r>
          </a:p>
        </p:txBody>
      </p:sp>
      <p:sp>
        <p:nvSpPr>
          <p:cNvPr id="4" name="Slide Number Placeholder 3"/>
          <p:cNvSpPr>
            <a:spLocks noGrp="1"/>
          </p:cNvSpPr>
          <p:nvPr>
            <p:ph type="sldNum" sz="quarter" idx="5"/>
          </p:nvPr>
        </p:nvSpPr>
        <p:spPr/>
        <p:txBody>
          <a:bodyPr/>
          <a:lstStyle/>
          <a:p>
            <a:fld id="{287ED427-83B0-4210-9E7F-EDD2FDBFC6DC}" type="slidenum">
              <a:rPr lang="en-GB" smtClean="0"/>
              <a:t>32</a:t>
            </a:fld>
            <a:endParaRPr lang="en-GB"/>
          </a:p>
        </p:txBody>
      </p:sp>
    </p:spTree>
    <p:extLst>
      <p:ext uri="{BB962C8B-B14F-4D97-AF65-F5344CB8AC3E}">
        <p14:creationId xmlns:p14="http://schemas.microsoft.com/office/powerpoint/2010/main" val="2686052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Developer Notes: Option1 and Option 3 are the correct options.</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33</a:t>
            </a:fld>
            <a:endParaRPr lang="en-GB"/>
          </a:p>
        </p:txBody>
      </p:sp>
    </p:spTree>
    <p:extLst>
      <p:ext uri="{BB962C8B-B14F-4D97-AF65-F5344CB8AC3E}">
        <p14:creationId xmlns:p14="http://schemas.microsoft.com/office/powerpoint/2010/main" val="1721095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VO: We will now view the </a:t>
            </a:r>
            <a:r>
              <a:rPr lang="en-SG" sz="1200" dirty="0"/>
              <a:t>INTERIOR MASS &amp; ECONOMY WALL PAINT range offered by DULUX. Click any of the products on the page to know more about it.</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35</a:t>
            </a:fld>
            <a:endParaRPr lang="en-GB"/>
          </a:p>
        </p:txBody>
      </p:sp>
    </p:spTree>
    <p:extLst>
      <p:ext uri="{BB962C8B-B14F-4D97-AF65-F5344CB8AC3E}">
        <p14:creationId xmlns:p14="http://schemas.microsoft.com/office/powerpoint/2010/main" val="29650942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Selected product: Dulux Inspire Interior – Glow.</a:t>
            </a:r>
          </a:p>
        </p:txBody>
      </p:sp>
      <p:sp>
        <p:nvSpPr>
          <p:cNvPr id="4" name="Slide Number Placeholder 3"/>
          <p:cNvSpPr>
            <a:spLocks noGrp="1"/>
          </p:cNvSpPr>
          <p:nvPr>
            <p:ph type="sldNum" sz="quarter" idx="5"/>
          </p:nvPr>
        </p:nvSpPr>
        <p:spPr/>
        <p:txBody>
          <a:bodyPr/>
          <a:lstStyle/>
          <a:p>
            <a:fld id="{287ED427-83B0-4210-9E7F-EDD2FDBFC6DC}" type="slidenum">
              <a:rPr lang="en-GB" smtClean="0"/>
              <a:t>36</a:t>
            </a:fld>
            <a:endParaRPr lang="en-GB"/>
          </a:p>
        </p:txBody>
      </p:sp>
    </p:spTree>
    <p:extLst>
      <p:ext uri="{BB962C8B-B14F-4D97-AF65-F5344CB8AC3E}">
        <p14:creationId xmlns:p14="http://schemas.microsoft.com/office/powerpoint/2010/main" val="97261055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VO: </a:t>
            </a:r>
            <a:r>
              <a:rPr lang="en-IN" b="0" dirty="0"/>
              <a:t>Bintang and his cousins Johan and Adelia live in their uncles small house in the southern part of the city. With the approaching festivals, they want to surprise their uncle by painting his house for him. They are looking for options to give their rooms and common areas a nice makeover. The top floor is especially in need of some repair. They want a high quality finish on a budget and are looking for options. Let’s see how Dulux’s range of paints can help them. </a:t>
            </a:r>
          </a:p>
          <a:p>
            <a:endParaRPr lang="en-IN" b="0" dirty="0"/>
          </a:p>
          <a:p>
            <a:r>
              <a:rPr lang="en-IN" b="0" dirty="0"/>
              <a:t>Click the different rooms to see the different requirements.</a:t>
            </a:r>
          </a:p>
          <a:p>
            <a:endParaRPr lang="en-IN" b="0" dirty="0"/>
          </a:p>
          <a:p>
            <a:endParaRPr lang="en-IN" dirty="0"/>
          </a:p>
          <a:p>
            <a:endParaRPr lang="en-IN" dirty="0"/>
          </a:p>
          <a:p>
            <a:endParaRPr lang="en-IN" dirty="0"/>
          </a:p>
          <a:p>
            <a:r>
              <a:rPr lang="en-IN" dirty="0"/>
              <a:t>Image Ref: </a:t>
            </a:r>
          </a:p>
          <a:p>
            <a:r>
              <a:rPr lang="en-IN" dirty="0"/>
              <a:t>BG: https://www.freepik.com/free-photo/haunted-house-bicycle-background_28421132.htm#page=2&amp;query=poor%20asian%20house&amp;position=47&amp;from_view=search&amp;track=ais&amp;uuid=910811ea-b5e4-4fc0-83e3-dbe6f372a9a2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Group: Image Ref: https://www.freepik.com/free-photo/medium-shot-smiley-friends-wearing-trucker-hats_26502258.htm#query=asian%20group%20of%20youngsters%20poor&amp;position=45&amp;from_view=search&amp;track=ais&amp;uuid=b316944a-c41b-4f54-a1b7-7de81b1bcf7a</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37</a:t>
            </a:fld>
            <a:endParaRPr lang="en-GB"/>
          </a:p>
        </p:txBody>
      </p:sp>
    </p:spTree>
    <p:extLst>
      <p:ext uri="{BB962C8B-B14F-4D97-AF65-F5344CB8AC3E}">
        <p14:creationId xmlns:p14="http://schemas.microsoft.com/office/powerpoint/2010/main" val="27168289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Colour Sans" panose="02000503030000020004" pitchFamily="2" charset="0"/>
              </a:rPr>
              <a:t>VO: The hallway is always used by everyone living in the household. Walls get dirty quicker with smudges, hand prints and other stains. Dulux Inspire Interior – Glow is a perfect solution for this, as it offers a washable, high sheen paint finish at a budget. Click Next to proceed.</a:t>
            </a:r>
          </a:p>
          <a:p>
            <a:endParaRPr lang="en-IN" dirty="0"/>
          </a:p>
          <a:p>
            <a:endParaRPr lang="en-IN" dirty="0"/>
          </a:p>
          <a:p>
            <a:r>
              <a:rPr lang="en-IN" dirty="0"/>
              <a:t>Image Ref: https://www.freepik.com/free-photo/hallway-abandoned-building-with-aged-walls-lights_10728678.htm#query=malaysian%20house%20hallway%20dirty&amp;position=10&amp;from_view=search&amp;track=ais&amp;uuid=070be648-0ee5-4d8f-ac6d-3d8895f3f752</a:t>
            </a:r>
          </a:p>
        </p:txBody>
      </p:sp>
      <p:sp>
        <p:nvSpPr>
          <p:cNvPr id="4" name="Slide Number Placeholder 3"/>
          <p:cNvSpPr>
            <a:spLocks noGrp="1"/>
          </p:cNvSpPr>
          <p:nvPr>
            <p:ph type="sldNum" sz="quarter" idx="5"/>
          </p:nvPr>
        </p:nvSpPr>
        <p:spPr/>
        <p:txBody>
          <a:bodyPr/>
          <a:lstStyle/>
          <a:p>
            <a:fld id="{287ED427-83B0-4210-9E7F-EDD2FDBFC6DC}" type="slidenum">
              <a:rPr lang="en-GB" smtClean="0"/>
              <a:t>38</a:t>
            </a:fld>
            <a:endParaRPr lang="en-GB"/>
          </a:p>
        </p:txBody>
      </p:sp>
    </p:spTree>
    <p:extLst>
      <p:ext uri="{BB962C8B-B14F-4D97-AF65-F5344CB8AC3E}">
        <p14:creationId xmlns:p14="http://schemas.microsoft.com/office/powerpoint/2010/main" val="18304646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dirty="0">
                <a:latin typeface="Colour Sans" panose="02000503030000020004" pitchFamily="2" charset="0"/>
              </a:rPr>
              <a:t>VO: Dulux Inspire Interior – Glow is a perfect solution for this, as it offers a washable, high sheen paint finish at a budget. </a:t>
            </a:r>
          </a:p>
          <a:p>
            <a:endParaRPr lang="en-SG" sz="1200" b="0" dirty="0">
              <a:latin typeface="Open Sans" panose="020B0606030504020204" pitchFamily="34" charset="0"/>
              <a:ea typeface="Open Sans" panose="020B0606030504020204" pitchFamily="34" charset="0"/>
              <a:cs typeface="Open Sans" panose="020B0606030504020204" pitchFamily="34" charset="0"/>
            </a:endParaRPr>
          </a:p>
          <a:p>
            <a:endParaRPr lang="en-SG" sz="1200" b="0" dirty="0">
              <a:latin typeface="Open Sans" panose="020B0606030504020204" pitchFamily="34" charset="0"/>
              <a:ea typeface="Open Sans" panose="020B0606030504020204" pitchFamily="34" charset="0"/>
              <a:cs typeface="Open Sans" panose="020B0606030504020204" pitchFamily="34" charset="0"/>
            </a:endParaRPr>
          </a:p>
          <a:p>
            <a:endParaRPr lang="en-SG" sz="1200" b="0" dirty="0">
              <a:latin typeface="Open Sans" panose="020B0606030504020204" pitchFamily="34" charset="0"/>
              <a:ea typeface="Open Sans" panose="020B0606030504020204" pitchFamily="34" charset="0"/>
              <a:cs typeface="Open Sans" panose="020B0606030504020204" pitchFamily="34" charset="0"/>
            </a:endParaRPr>
          </a:p>
          <a:p>
            <a:r>
              <a:rPr lang="en-SG" sz="1200" b="0" dirty="0">
                <a:latin typeface="Open Sans" panose="020B0606030504020204" pitchFamily="34" charset="0"/>
                <a:ea typeface="Open Sans" panose="020B0606030504020204" pitchFamily="34" charset="0"/>
                <a:cs typeface="Open Sans" panose="020B0606030504020204" pitchFamily="34" charset="0"/>
              </a:rPr>
              <a:t>Image Ref: https://www.freepik.com/free-photo/minimal-product-backdrop-with-wooden-cabinet_15667366.htm#query=wall%20with%20shelf&amp;position=45&amp;from_view=search&amp;track=ais&amp;uuid=03401b9d-5e02-493a-b83e-86ac6b56b47b</a:t>
            </a:r>
          </a:p>
        </p:txBody>
      </p:sp>
      <p:sp>
        <p:nvSpPr>
          <p:cNvPr id="4" name="Slide Number Placeholder 3"/>
          <p:cNvSpPr>
            <a:spLocks noGrp="1"/>
          </p:cNvSpPr>
          <p:nvPr>
            <p:ph type="sldNum" sz="quarter" idx="5"/>
          </p:nvPr>
        </p:nvSpPr>
        <p:spPr/>
        <p:txBody>
          <a:bodyPr/>
          <a:lstStyle/>
          <a:p>
            <a:fld id="{287ED427-83B0-4210-9E7F-EDD2FDBFC6DC}" type="slidenum">
              <a:rPr lang="en-GB" smtClean="0"/>
              <a:t>39</a:t>
            </a:fld>
            <a:endParaRPr lang="en-GB"/>
          </a:p>
        </p:txBody>
      </p:sp>
    </p:spTree>
    <p:extLst>
      <p:ext uri="{BB962C8B-B14F-4D97-AF65-F5344CB8AC3E}">
        <p14:creationId xmlns:p14="http://schemas.microsoft.com/office/powerpoint/2010/main" val="38661045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000000"/>
                </a:solidFill>
                <a:effectLst/>
                <a:latin typeface="Calibri" panose="020F0502020204030204" pitchFamily="34" charset="0"/>
              </a:rPr>
              <a:t>VO: </a:t>
            </a:r>
            <a:r>
              <a:rPr lang="en-US" sz="1200" b="0" i="0" dirty="0">
                <a:solidFill>
                  <a:srgbClr val="000000"/>
                </a:solidFill>
                <a:effectLst/>
                <a:latin typeface="Calibri" panose="020F0502020204030204" pitchFamily="34" charset="0"/>
              </a:rPr>
              <a:t>Let's now check some extraordinary features of this product.</a:t>
            </a:r>
            <a:endParaRPr lang="en-US" dirty="0">
              <a:solidFill>
                <a:schemeClr val="bg1"/>
              </a:solidFill>
            </a:endParaRPr>
          </a:p>
          <a:p>
            <a:pPr algn="l" rtl="0" fontAlgn="base"/>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dirty="0">
                <a:solidFill>
                  <a:srgbClr val="000000"/>
                </a:solidFill>
              </a:rPr>
              <a:t>Finishes with a High sheen </a:t>
            </a:r>
          </a:p>
          <a:p>
            <a:pPr marL="285750" indent="-285750">
              <a:buFont typeface="Arial,Sans-Serif"/>
              <a:buChar char="•"/>
            </a:pPr>
            <a:r>
              <a:rPr lang="en-US" dirty="0">
                <a:solidFill>
                  <a:srgbClr val="000000"/>
                </a:solidFill>
              </a:rPr>
              <a:t>Cover more space with less paint, with 10-11 square meters per liter.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Good Opacity to cover imperfections</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Choose from over 2500 shares with a single ready mix</a:t>
            </a:r>
          </a:p>
          <a:p>
            <a:pPr marL="285750" indent="-285750">
              <a:buFont typeface="Arial,Sans-Serif"/>
              <a:buChar char="•"/>
            </a:pPr>
            <a:r>
              <a:rPr lang="en-US" dirty="0">
                <a:solidFill>
                  <a:srgbClr val="000000"/>
                </a:solidFill>
                <a:ea typeface="Calibri"/>
                <a:cs typeface="Calibri"/>
              </a:rPr>
              <a:t>Available in 1, 5 and 18 litre packaging</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40</a:t>
            </a:fld>
            <a:endParaRPr lang="en-GB"/>
          </a:p>
        </p:txBody>
      </p:sp>
    </p:spTree>
    <p:extLst>
      <p:ext uri="{BB962C8B-B14F-4D97-AF65-F5344CB8AC3E}">
        <p14:creationId xmlns:p14="http://schemas.microsoft.com/office/powerpoint/2010/main" val="2936091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Colour Sans" panose="02000503030000020004" pitchFamily="2" charset="0"/>
              </a:rPr>
              <a:t>VO: The Living room needs a nice makeover. Everyone spends their free time here. Bintang thinks that they need the living room to be bright, colourful and have smooth shiny walls.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Colour Sans" panose="02000503030000020004" pitchFamily="2" charset="0"/>
              </a:rPr>
              <a:t>Click Next to proceed.</a:t>
            </a:r>
          </a:p>
          <a:p>
            <a:endParaRPr lang="en-IN" dirty="0"/>
          </a:p>
          <a:p>
            <a:r>
              <a:rPr lang="en-IN" dirty="0"/>
              <a:t>Image Ref: https://www.freepik.com/free-photo/beautiful-view-interior-old-abandoned-building_13292407.htm#query=dirty%20chinese%20living%20room&amp;position=43&amp;from_view=search&amp;track=ais&amp;uuid=839cf31f-de8a-433d-a2f1-3c368f10201a#position=43&amp;query=dirty%20chinese%20living%20room</a:t>
            </a:r>
          </a:p>
        </p:txBody>
      </p:sp>
      <p:sp>
        <p:nvSpPr>
          <p:cNvPr id="4" name="Slide Number Placeholder 3"/>
          <p:cNvSpPr>
            <a:spLocks noGrp="1"/>
          </p:cNvSpPr>
          <p:nvPr>
            <p:ph type="sldNum" sz="quarter" idx="5"/>
          </p:nvPr>
        </p:nvSpPr>
        <p:spPr/>
        <p:txBody>
          <a:bodyPr/>
          <a:lstStyle/>
          <a:p>
            <a:fld id="{287ED427-83B0-4210-9E7F-EDD2FDBFC6DC}" type="slidenum">
              <a:rPr lang="en-GB" smtClean="0"/>
              <a:t>41</a:t>
            </a:fld>
            <a:endParaRPr lang="en-GB"/>
          </a:p>
        </p:txBody>
      </p:sp>
    </p:spTree>
    <p:extLst>
      <p:ext uri="{BB962C8B-B14F-4D97-AF65-F5344CB8AC3E}">
        <p14:creationId xmlns:p14="http://schemas.microsoft.com/office/powerpoint/2010/main" val="1705946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latin typeface="Colour Sans" panose="02000503030000020004" pitchFamily="2" charset="0"/>
              </a:rPr>
              <a:t>VO: </a:t>
            </a:r>
            <a:r>
              <a:rPr lang="en-US" sz="1200" b="1" dirty="0"/>
              <a:t>Dulux Inspire Interior – Smooth Sheen </a:t>
            </a:r>
            <a:r>
              <a:rPr lang="en-US" sz="1200" b="0" dirty="0"/>
              <a:t>offers a mid sheen finish with </a:t>
            </a:r>
            <a:r>
              <a:rPr lang="en-US" sz="1200" b="0" dirty="0" err="1"/>
              <a:t>chromabrite</a:t>
            </a:r>
            <a:r>
              <a:rPr lang="en-US" sz="1200" b="0" dirty="0"/>
              <a:t> technology to offer long lasting protection. It is another washable paint that is cost effective too.</a:t>
            </a:r>
            <a:r>
              <a:rPr lang="en-US" sz="1200" b="1" dirty="0"/>
              <a:t> </a:t>
            </a:r>
            <a:endParaRPr lang="en-SG" sz="1200" b="0" dirty="0">
              <a:latin typeface="Open Sans" panose="020B0606030504020204" pitchFamily="34" charset="0"/>
              <a:ea typeface="Open Sans" panose="020B0606030504020204" pitchFamily="34" charset="0"/>
              <a:cs typeface="Open Sans" panose="020B0606030504020204" pitchFamily="34" charset="0"/>
            </a:endParaRP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42</a:t>
            </a:fld>
            <a:endParaRPr lang="en-GB"/>
          </a:p>
        </p:txBody>
      </p:sp>
    </p:spTree>
    <p:extLst>
      <p:ext uri="{BB962C8B-B14F-4D97-AF65-F5344CB8AC3E}">
        <p14:creationId xmlns:p14="http://schemas.microsoft.com/office/powerpoint/2010/main" val="2581591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Developer Notes: This section should be played when the user selected the tile Interior Premium Wall Paint.</a:t>
            </a:r>
          </a:p>
        </p:txBody>
      </p:sp>
      <p:sp>
        <p:nvSpPr>
          <p:cNvPr id="4" name="Slide Number Placeholder 3"/>
          <p:cNvSpPr>
            <a:spLocks noGrp="1"/>
          </p:cNvSpPr>
          <p:nvPr>
            <p:ph type="sldNum" sz="quarter" idx="5"/>
          </p:nvPr>
        </p:nvSpPr>
        <p:spPr/>
        <p:txBody>
          <a:bodyPr/>
          <a:lstStyle/>
          <a:p>
            <a:fld id="{40F9440B-9527-4E2A-ABC7-C22E1160DAC2}" type="slidenum">
              <a:rPr lang="en-IN" smtClean="0"/>
              <a:t>4</a:t>
            </a:fld>
            <a:endParaRPr lang="en-IN"/>
          </a:p>
        </p:txBody>
      </p:sp>
    </p:spTree>
    <p:extLst>
      <p:ext uri="{BB962C8B-B14F-4D97-AF65-F5344CB8AC3E}">
        <p14:creationId xmlns:p14="http://schemas.microsoft.com/office/powerpoint/2010/main" val="1479187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000000"/>
                </a:solidFill>
                <a:effectLst/>
                <a:latin typeface="Calibri" panose="020F0502020204030204" pitchFamily="34" charset="0"/>
              </a:rPr>
              <a:t>VO: </a:t>
            </a:r>
            <a:r>
              <a:rPr lang="en-US" sz="1200" b="0" i="0" dirty="0">
                <a:solidFill>
                  <a:srgbClr val="000000"/>
                </a:solidFill>
                <a:effectLst/>
                <a:latin typeface="Calibri" panose="020F0502020204030204" pitchFamily="34" charset="0"/>
              </a:rPr>
              <a:t>Let's now check some extraordinary features of this product.</a:t>
            </a:r>
            <a:endParaRPr lang="en-US" dirty="0">
              <a:solidFill>
                <a:schemeClr val="bg1"/>
              </a:solidFill>
            </a:endParaRPr>
          </a:p>
          <a:p>
            <a:pPr algn="l" rtl="0" fontAlgn="base"/>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dirty="0">
                <a:solidFill>
                  <a:srgbClr val="000000"/>
                </a:solidFill>
              </a:rPr>
              <a:t>Finishes with a High sheen </a:t>
            </a:r>
          </a:p>
          <a:p>
            <a:pPr marL="285750" indent="-285750">
              <a:buFont typeface="Arial,Sans-Serif"/>
              <a:buChar char="•"/>
            </a:pPr>
            <a:r>
              <a:rPr lang="en-US" dirty="0">
                <a:solidFill>
                  <a:srgbClr val="000000"/>
                </a:solidFill>
              </a:rPr>
              <a:t>Cover more space with less paint, with 10-11 square meters per liter.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Good Opacity to cover imperfections</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Choose from over 2200 shares with a single </a:t>
            </a:r>
          </a:p>
          <a:p>
            <a:pPr marL="285750" indent="-285750">
              <a:buFont typeface="Arial,Sans-Serif"/>
              <a:buChar char="•"/>
            </a:pPr>
            <a:r>
              <a:rPr lang="en-US" sz="12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Available in 1, 5 and 18 litre packages.</a:t>
            </a:r>
            <a:endParaRPr lang="en-SG" sz="1200" b="0" dirty="0">
              <a:latin typeface="Open Sans" panose="020B0606030504020204" pitchFamily="34" charset="0"/>
              <a:ea typeface="Open Sans" panose="020B0606030504020204" pitchFamily="34" charset="0"/>
              <a:cs typeface="Open Sans" panose="020B0606030504020204" pitchFamily="34" charset="0"/>
            </a:endParaRPr>
          </a:p>
          <a:p>
            <a:endParaRPr lang="en-SG" sz="1200" b="0" dirty="0">
              <a:latin typeface="Open Sans" panose="020B0606030504020204" pitchFamily="34" charset="0"/>
              <a:ea typeface="Open Sans" panose="020B0606030504020204" pitchFamily="34" charset="0"/>
              <a:cs typeface="Open Sans" panose="020B0606030504020204" pitchFamily="34" charset="0"/>
            </a:endParaRPr>
          </a:p>
          <a:p>
            <a:r>
              <a:rPr lang="en-SG" sz="1200" b="0" dirty="0">
                <a:latin typeface="Open Sans" panose="020B0606030504020204" pitchFamily="34" charset="0"/>
                <a:ea typeface="Open Sans" panose="020B0606030504020204" pitchFamily="34" charset="0"/>
                <a:cs typeface="Open Sans" panose="020B0606030504020204" pitchFamily="34" charset="0"/>
              </a:rPr>
              <a:t>Image Ref: https://www.freepik.com/free-photo/minimal-product-backdrop-with-wooden-cabinet_15667366.htm#query=wall%20with%20shelf&amp;position=45&amp;from_view=search&amp;track=ais&amp;uuid=03401b9d-5e02-493a-b83e-86ac6b56b47b</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43</a:t>
            </a:fld>
            <a:endParaRPr lang="en-GB"/>
          </a:p>
        </p:txBody>
      </p:sp>
    </p:spTree>
    <p:extLst>
      <p:ext uri="{BB962C8B-B14F-4D97-AF65-F5344CB8AC3E}">
        <p14:creationId xmlns:p14="http://schemas.microsoft.com/office/powerpoint/2010/main" val="31961370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The bedroom walls appear dull and dirty with years of usage and stains. This is </a:t>
            </a:r>
            <a:r>
              <a:rPr lang="en-IN" dirty="0" err="1"/>
              <a:t>Johans</a:t>
            </a:r>
            <a:r>
              <a:rPr lang="en-IN" dirty="0"/>
              <a:t> bedroom and he wants to have a matt finish to adorn these walls. Can you guess which would be the correct paint choice for him? Let’s take a look. Click next to proceed.</a:t>
            </a:r>
          </a:p>
          <a:p>
            <a:endParaRPr lang="en-IN" dirty="0"/>
          </a:p>
          <a:p>
            <a:endParaRPr lang="en-IN" dirty="0"/>
          </a:p>
          <a:p>
            <a:r>
              <a:rPr lang="en-IN" dirty="0"/>
              <a:t>Image Ref: https://www.freepik.com/free-photo/interior-hotel-room-residence-is-furnished-modernly-copy-space-background_21849064.htm#page=2&amp;query=indonesia%20bedroom%20dirty&amp;position=43&amp;from_view=search&amp;track=ais&amp;uuid=d7c87e93-c5ba-4862-9294-aff898032553</a:t>
            </a:r>
          </a:p>
        </p:txBody>
      </p:sp>
      <p:sp>
        <p:nvSpPr>
          <p:cNvPr id="4" name="Slide Number Placeholder 3"/>
          <p:cNvSpPr>
            <a:spLocks noGrp="1"/>
          </p:cNvSpPr>
          <p:nvPr>
            <p:ph type="sldNum" sz="quarter" idx="5"/>
          </p:nvPr>
        </p:nvSpPr>
        <p:spPr/>
        <p:txBody>
          <a:bodyPr/>
          <a:lstStyle/>
          <a:p>
            <a:fld id="{287ED427-83B0-4210-9E7F-EDD2FDBFC6DC}" type="slidenum">
              <a:rPr lang="en-GB" smtClean="0"/>
              <a:t>44</a:t>
            </a:fld>
            <a:endParaRPr lang="en-GB"/>
          </a:p>
        </p:txBody>
      </p:sp>
    </p:spTree>
    <p:extLst>
      <p:ext uri="{BB962C8B-B14F-4D97-AF65-F5344CB8AC3E}">
        <p14:creationId xmlns:p14="http://schemas.microsoft.com/office/powerpoint/2010/main" val="34438029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VO: the </a:t>
            </a:r>
            <a:r>
              <a:rPr lang="en-US" sz="1200" b="1" dirty="0"/>
              <a:t>Dulux Inspire Interior – Matt </a:t>
            </a:r>
            <a:r>
              <a:rPr lang="en-US" sz="1200" b="0" dirty="0"/>
              <a:t>is an inexpensive option for getting that perfect matt finish on your walls. This also has the chroma bright technology which keeps walls looking fresher for longer. Lets check out its features in detail in the next slide.</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45</a:t>
            </a:fld>
            <a:endParaRPr lang="en-GB"/>
          </a:p>
        </p:txBody>
      </p:sp>
    </p:spTree>
    <p:extLst>
      <p:ext uri="{BB962C8B-B14F-4D97-AF65-F5344CB8AC3E}">
        <p14:creationId xmlns:p14="http://schemas.microsoft.com/office/powerpoint/2010/main" val="2969923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000000"/>
                </a:solidFill>
                <a:effectLst/>
                <a:latin typeface="Calibri" panose="020F0502020204030204" pitchFamily="34" charset="0"/>
              </a:rPr>
              <a:t>VO: </a:t>
            </a:r>
            <a:r>
              <a:rPr lang="en-US" sz="1200" b="0" i="0" dirty="0">
                <a:solidFill>
                  <a:srgbClr val="000000"/>
                </a:solidFill>
                <a:effectLst/>
                <a:latin typeface="Calibri" panose="020F0502020204030204" pitchFamily="34" charset="0"/>
              </a:rPr>
              <a:t>Let's now check some features of this product.</a:t>
            </a:r>
            <a:endParaRPr lang="en-US" dirty="0">
              <a:solidFill>
                <a:schemeClr val="bg1"/>
              </a:solidFill>
            </a:endParaRPr>
          </a:p>
          <a:p>
            <a:pPr algn="l" rtl="0" fontAlgn="base"/>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dirty="0">
                <a:solidFill>
                  <a:srgbClr val="000000"/>
                </a:solidFill>
              </a:rPr>
              <a:t>Finishes with a Matt effect</a:t>
            </a:r>
          </a:p>
          <a:p>
            <a:pPr marL="285750" indent="-285750">
              <a:buFont typeface="Arial,Sans-Serif"/>
              <a:buChar char="•"/>
            </a:pPr>
            <a:r>
              <a:rPr lang="en-US" dirty="0">
                <a:solidFill>
                  <a:srgbClr val="000000"/>
                </a:solidFill>
              </a:rPr>
              <a:t>Cover more space with less paint, with 10-12 square meters per liter.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Good Opacity to cover imperfections</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Choose from over 2500 shares with a single </a:t>
            </a:r>
          </a:p>
          <a:p>
            <a:pPr marL="285750" indent="-285750">
              <a:buFont typeface="Arial,Sans-Serif"/>
              <a:buChar char="•"/>
            </a:pPr>
            <a:r>
              <a:rPr lang="en-US" sz="12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Available in 1, 5 and 18 litre packages.</a:t>
            </a:r>
            <a:endParaRPr lang="en-SG" sz="1200" b="0" dirty="0">
              <a:latin typeface="Open Sans" panose="020B0606030504020204" pitchFamily="34" charset="0"/>
              <a:ea typeface="Open Sans" panose="020B0606030504020204" pitchFamily="34" charset="0"/>
              <a:cs typeface="Open Sans" panose="020B0606030504020204" pitchFamily="34" charset="0"/>
            </a:endParaRPr>
          </a:p>
          <a:p>
            <a:endParaRPr lang="en-SG" sz="1200" b="0" dirty="0">
              <a:latin typeface="Open Sans" panose="020B0606030504020204" pitchFamily="34" charset="0"/>
              <a:ea typeface="Open Sans" panose="020B0606030504020204" pitchFamily="34" charset="0"/>
              <a:cs typeface="Open Sans" panose="020B0606030504020204" pitchFamily="34" charset="0"/>
            </a:endParaRPr>
          </a:p>
          <a:p>
            <a:r>
              <a:rPr lang="en-SG" sz="1200" b="0" dirty="0">
                <a:latin typeface="Open Sans" panose="020B0606030504020204" pitchFamily="34" charset="0"/>
                <a:ea typeface="Open Sans" panose="020B0606030504020204" pitchFamily="34" charset="0"/>
                <a:cs typeface="Open Sans" panose="020B0606030504020204" pitchFamily="34" charset="0"/>
              </a:rPr>
              <a:t>Image Ref: https://www.freepik.com/free-photo/minimal-product-backdrop-with-wooden-cabinet_15667366.htm#query=wall%20with%20shelf&amp;position=45&amp;from_view=search&amp;track=ais&amp;uuid=03401b9d-5e02-493a-b83e-86ac6b56b47b</a:t>
            </a:r>
          </a:p>
          <a:p>
            <a:endParaRPr lang="en-IN" dirty="0"/>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46</a:t>
            </a:fld>
            <a:endParaRPr lang="en-GB"/>
          </a:p>
        </p:txBody>
      </p:sp>
    </p:spTree>
    <p:extLst>
      <p:ext uri="{BB962C8B-B14F-4D97-AF65-F5344CB8AC3E}">
        <p14:creationId xmlns:p14="http://schemas.microsoft.com/office/powerpoint/2010/main" val="10391320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VO: Bedroom 2 is where Adelia spends most of her time. She is fond of dark shades and want her room to reflect her personality. Let us see what Dulux has in store for her.</a:t>
            </a:r>
          </a:p>
          <a:p>
            <a:endParaRPr lang="en-IN" dirty="0"/>
          </a:p>
          <a:p>
            <a:r>
              <a:rPr lang="en-IN" dirty="0"/>
              <a:t>Image Ref: https://www.freepik.com/free-photo/room-interior-design_13195248.htm#query=dirty%20bedroom%20walls&amp;position=14&amp;from_view=search&amp;track=ais&amp;uuid=d55bd17b-2a77-49c5-a291-1810d9e0e545</a:t>
            </a:r>
          </a:p>
        </p:txBody>
      </p:sp>
      <p:sp>
        <p:nvSpPr>
          <p:cNvPr id="4" name="Slide Number Placeholder 3"/>
          <p:cNvSpPr>
            <a:spLocks noGrp="1"/>
          </p:cNvSpPr>
          <p:nvPr>
            <p:ph type="sldNum" sz="quarter" idx="5"/>
          </p:nvPr>
        </p:nvSpPr>
        <p:spPr/>
        <p:txBody>
          <a:bodyPr/>
          <a:lstStyle/>
          <a:p>
            <a:fld id="{287ED427-83B0-4210-9E7F-EDD2FDBFC6DC}" type="slidenum">
              <a:rPr lang="en-GB" smtClean="0"/>
              <a:t>47</a:t>
            </a:fld>
            <a:endParaRPr lang="en-GB"/>
          </a:p>
        </p:txBody>
      </p:sp>
    </p:spTree>
    <p:extLst>
      <p:ext uri="{BB962C8B-B14F-4D97-AF65-F5344CB8AC3E}">
        <p14:creationId xmlns:p14="http://schemas.microsoft.com/office/powerpoint/2010/main" val="20451507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VO: </a:t>
            </a:r>
            <a:r>
              <a:rPr lang="en-US" sz="1200" b="1" dirty="0"/>
              <a:t>Dulux Inspire SmartChoice Interior </a:t>
            </a:r>
            <a:r>
              <a:rPr lang="en-US" sz="1200" b="0" dirty="0"/>
              <a:t>is a truly smart choice for Adelia’s bedroom. It is cost effective, gives good coverage and better opacity to hide the cracks and imperfections in the wall. </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48</a:t>
            </a:fld>
            <a:endParaRPr lang="en-GB"/>
          </a:p>
        </p:txBody>
      </p:sp>
    </p:spTree>
    <p:extLst>
      <p:ext uri="{BB962C8B-B14F-4D97-AF65-F5344CB8AC3E}">
        <p14:creationId xmlns:p14="http://schemas.microsoft.com/office/powerpoint/2010/main" val="6182788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000000"/>
                </a:solidFill>
                <a:effectLst/>
                <a:latin typeface="Calibri" panose="020F0502020204030204" pitchFamily="34" charset="0"/>
              </a:rPr>
              <a:t>VO: </a:t>
            </a:r>
            <a:r>
              <a:rPr lang="en-US" sz="1200" b="0" i="0" dirty="0">
                <a:solidFill>
                  <a:srgbClr val="000000"/>
                </a:solidFill>
                <a:effectLst/>
                <a:latin typeface="Calibri" panose="020F0502020204030204" pitchFamily="34" charset="0"/>
              </a:rPr>
              <a:t>Let's now check some features of this product.</a:t>
            </a:r>
            <a:endParaRPr lang="en-US" dirty="0">
              <a:solidFill>
                <a:schemeClr val="bg1"/>
              </a:solidFill>
            </a:endParaRPr>
          </a:p>
          <a:p>
            <a:pPr algn="l" rtl="0" fontAlgn="base"/>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dirty="0">
                <a:solidFill>
                  <a:srgbClr val="000000"/>
                </a:solidFill>
              </a:rPr>
              <a:t>Finishes with a Matt effect</a:t>
            </a:r>
          </a:p>
          <a:p>
            <a:pPr marL="285750" indent="-285750">
              <a:buFont typeface="Arial,Sans-Serif"/>
              <a:buChar char="•"/>
            </a:pPr>
            <a:r>
              <a:rPr lang="en-US" dirty="0">
                <a:solidFill>
                  <a:srgbClr val="000000"/>
                </a:solidFill>
              </a:rPr>
              <a:t>Cover more space with less paint, with 10-12 square meters per liter.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Good Opacity to cover imperfections</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Choose from over 2500 shares with a single </a:t>
            </a:r>
          </a:p>
          <a:p>
            <a:pPr marL="285750" indent="-285750">
              <a:buFont typeface="Arial,Sans-Serif"/>
              <a:buChar char="•"/>
            </a:pPr>
            <a:r>
              <a:rPr lang="en-US" sz="12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Available in 7 and 18 litre packages.</a:t>
            </a:r>
            <a:endParaRPr lang="en-SG" sz="1200" b="0" dirty="0">
              <a:latin typeface="Open Sans" panose="020B0606030504020204" pitchFamily="34" charset="0"/>
              <a:ea typeface="Open Sans" panose="020B0606030504020204" pitchFamily="34" charset="0"/>
              <a:cs typeface="Open Sans" panose="020B0606030504020204" pitchFamily="34" charset="0"/>
            </a:endParaRPr>
          </a:p>
          <a:p>
            <a:endParaRPr lang="en-SG" sz="1200" b="0" dirty="0">
              <a:latin typeface="Open Sans" panose="020B0606030504020204" pitchFamily="34" charset="0"/>
              <a:ea typeface="Open Sans" panose="020B0606030504020204" pitchFamily="34" charset="0"/>
              <a:cs typeface="Open Sans" panose="020B0606030504020204" pitchFamily="34" charset="0"/>
            </a:endParaRPr>
          </a:p>
          <a:p>
            <a:r>
              <a:rPr lang="en-SG" sz="1200" b="0" dirty="0">
                <a:latin typeface="Open Sans" panose="020B0606030504020204" pitchFamily="34" charset="0"/>
                <a:ea typeface="Open Sans" panose="020B0606030504020204" pitchFamily="34" charset="0"/>
                <a:cs typeface="Open Sans" panose="020B0606030504020204" pitchFamily="34" charset="0"/>
              </a:rPr>
              <a:t>Image Ref: https://www.freepik.com/free-photo/minimal-product-backdrop-with-wooden-cabinet_15667366.htm#query=wall%20with%20shelf&amp;position=45&amp;from_view=search&amp;track=ais&amp;uuid=03401b9d-5e02-493a-b83e-86ac6b56b47b</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49</a:t>
            </a:fld>
            <a:endParaRPr lang="en-GB"/>
          </a:p>
        </p:txBody>
      </p:sp>
    </p:spTree>
    <p:extLst>
      <p:ext uri="{BB962C8B-B14F-4D97-AF65-F5344CB8AC3E}">
        <p14:creationId xmlns:p14="http://schemas.microsoft.com/office/powerpoint/2010/main" val="69563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VO: The attic is an area which needs a lot of repair. But as it is not used much, its often overlooked. Bintang wants to repair it and give it a cost effective solution to cover it up. Does Dulux offer any solution for such scenarios? Let’s find out.</a:t>
            </a:r>
          </a:p>
        </p:txBody>
      </p:sp>
      <p:sp>
        <p:nvSpPr>
          <p:cNvPr id="4" name="Slide Number Placeholder 3"/>
          <p:cNvSpPr>
            <a:spLocks noGrp="1"/>
          </p:cNvSpPr>
          <p:nvPr>
            <p:ph type="sldNum" sz="quarter" idx="5"/>
          </p:nvPr>
        </p:nvSpPr>
        <p:spPr/>
        <p:txBody>
          <a:bodyPr/>
          <a:lstStyle/>
          <a:p>
            <a:fld id="{287ED427-83B0-4210-9E7F-EDD2FDBFC6DC}" type="slidenum">
              <a:rPr lang="en-GB" smtClean="0"/>
              <a:t>50</a:t>
            </a:fld>
            <a:endParaRPr lang="en-GB"/>
          </a:p>
        </p:txBody>
      </p:sp>
    </p:spTree>
    <p:extLst>
      <p:ext uri="{BB962C8B-B14F-4D97-AF65-F5344CB8AC3E}">
        <p14:creationId xmlns:p14="http://schemas.microsoft.com/office/powerpoint/2010/main" val="27755438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VO: </a:t>
            </a:r>
            <a:r>
              <a:rPr lang="en-US" sz="1200" b="0" dirty="0" err="1"/>
              <a:t>Maxlite</a:t>
            </a:r>
            <a:r>
              <a:rPr lang="en-US" sz="1200" b="0" dirty="0"/>
              <a:t> plus is one of the most cost effective paint solutions offered. Its Simple yet effective to give your often overlooked areas a fresh look. Let’s see its features next. Click Next. It has no added lead of mercury and is completely safe.</a:t>
            </a:r>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51</a:t>
            </a:fld>
            <a:endParaRPr lang="en-GB"/>
          </a:p>
        </p:txBody>
      </p:sp>
    </p:spTree>
    <p:extLst>
      <p:ext uri="{BB962C8B-B14F-4D97-AF65-F5344CB8AC3E}">
        <p14:creationId xmlns:p14="http://schemas.microsoft.com/office/powerpoint/2010/main" val="19617807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000000"/>
                </a:solidFill>
                <a:effectLst/>
                <a:latin typeface="Calibri" panose="020F0502020204030204" pitchFamily="34" charset="0"/>
              </a:rPr>
              <a:t>VO: </a:t>
            </a:r>
            <a:r>
              <a:rPr lang="en-US" sz="1200" b="0" i="0" dirty="0">
                <a:solidFill>
                  <a:srgbClr val="000000"/>
                </a:solidFill>
                <a:effectLst/>
                <a:latin typeface="Calibri" panose="020F0502020204030204" pitchFamily="34" charset="0"/>
              </a:rPr>
              <a:t>Let's now check some features of this product.</a:t>
            </a:r>
            <a:endParaRPr lang="en-US" dirty="0">
              <a:solidFill>
                <a:schemeClr val="bg1"/>
              </a:solidFill>
            </a:endParaRPr>
          </a:p>
          <a:p>
            <a:pPr algn="l" rtl="0" fontAlgn="base"/>
            <a:endParaRPr lang="en-US" dirty="0">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dirty="0">
                <a:solidFill>
                  <a:srgbClr val="000000"/>
                </a:solidFill>
              </a:rPr>
              <a:t>Finishes with a Matt effect</a:t>
            </a:r>
          </a:p>
          <a:p>
            <a:pPr marL="285750" indent="-285750">
              <a:buFont typeface="Arial,Sans-Serif"/>
              <a:buChar char="•"/>
            </a:pPr>
            <a:r>
              <a:rPr lang="en-US" dirty="0">
                <a:solidFill>
                  <a:srgbClr val="000000"/>
                </a:solidFill>
              </a:rPr>
              <a:t>Cover more space with less paint, with 9-10 square meters per liter. </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Basic Opacity to cover imperfections</a:t>
            </a:r>
            <a:endParaRPr lang="en-US" dirty="0">
              <a:solidFill>
                <a:srgbClr val="000000"/>
              </a:solidFill>
              <a:ea typeface="Calibri"/>
              <a:cs typeface="Calibri"/>
            </a:endParaRPr>
          </a:p>
          <a:p>
            <a:pPr marL="285750" indent="-285750">
              <a:buFont typeface="Arial,Sans-Serif"/>
              <a:buChar char="•"/>
            </a:pPr>
            <a:r>
              <a:rPr lang="en-US" dirty="0">
                <a:solidFill>
                  <a:srgbClr val="000000"/>
                </a:solidFill>
              </a:rPr>
              <a:t>Choose from over 42 Ready mix shades</a:t>
            </a:r>
          </a:p>
          <a:p>
            <a:pPr marL="285750" indent="-285750">
              <a:buFont typeface="Arial,Sans-Serif"/>
              <a:buChar char="•"/>
            </a:pPr>
            <a:r>
              <a:rPr lang="en-US" sz="1200" b="0" dirty="0">
                <a:solidFill>
                  <a:srgbClr val="000000"/>
                </a:solidFill>
                <a:latin typeface="Open Sans" panose="020B0606030504020204" pitchFamily="34" charset="0"/>
                <a:ea typeface="Open Sans" panose="020B0606030504020204" pitchFamily="34" charset="0"/>
                <a:cs typeface="Open Sans" panose="020B0606030504020204" pitchFamily="34" charset="0"/>
              </a:rPr>
              <a:t>Available in 7 and 18 litre packages.</a:t>
            </a:r>
            <a:endParaRPr lang="en-SG" sz="1200" b="0" dirty="0">
              <a:latin typeface="Open Sans" panose="020B0606030504020204" pitchFamily="34" charset="0"/>
              <a:ea typeface="Open Sans" panose="020B0606030504020204" pitchFamily="34" charset="0"/>
              <a:cs typeface="Open Sans" panose="020B0606030504020204" pitchFamily="34" charset="0"/>
            </a:endParaRPr>
          </a:p>
          <a:p>
            <a:endParaRPr lang="en-SG" sz="1200" b="0" dirty="0">
              <a:latin typeface="Open Sans" panose="020B0606030504020204" pitchFamily="34" charset="0"/>
              <a:ea typeface="Open Sans" panose="020B0606030504020204" pitchFamily="34" charset="0"/>
              <a:cs typeface="Open Sans" panose="020B0606030504020204" pitchFamily="34" charset="0"/>
            </a:endParaRPr>
          </a:p>
          <a:p>
            <a:r>
              <a:rPr lang="en-SG" sz="1200" b="0" dirty="0">
                <a:latin typeface="Open Sans" panose="020B0606030504020204" pitchFamily="34" charset="0"/>
                <a:ea typeface="Open Sans" panose="020B0606030504020204" pitchFamily="34" charset="0"/>
                <a:cs typeface="Open Sans" panose="020B0606030504020204" pitchFamily="34" charset="0"/>
              </a:rPr>
              <a:t>Image Ref: https://www.freepik.com/free-photo/minimal-product-backdrop-with-wooden-cabinet_15667366.htm#query=wall%20with%20shelf&amp;position=45&amp;from_view=search&amp;track=ais&amp;uuid=03401b9d-5e02-493a-b83e-86ac6b56b47b</a:t>
            </a:r>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287ED427-83B0-4210-9E7F-EDD2FDBFC6DC}" type="slidenum">
              <a:rPr lang="en-GB" smtClean="0"/>
              <a:t>52</a:t>
            </a:fld>
            <a:endParaRPr lang="en-GB"/>
          </a:p>
        </p:txBody>
      </p:sp>
    </p:spTree>
    <p:extLst>
      <p:ext uri="{BB962C8B-B14F-4D97-AF65-F5344CB8AC3E}">
        <p14:creationId xmlns:p14="http://schemas.microsoft.com/office/powerpoint/2010/main" val="3135551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Photo link: https://www.freepik.com/free-photo/happy-asian-young-family-having-fun-laughing-moving-into-new-home-japanese-parents-mother-father-smiling-helping-excited-little-girl-riding-sitting-cardboard-box-new-property-relocation_6142472.htm#query=relocation%20malaysia&amp;position=13&amp;from_view=search&amp;track=ais&amp;uuid=317c2f39-0eda-4b93-8552-2dde1f0da1fb</a:t>
            </a:r>
          </a:p>
          <a:p>
            <a:endParaRPr lang="en-IN" dirty="0"/>
          </a:p>
          <a:p>
            <a:r>
              <a:rPr lang="en-IN" dirty="0"/>
              <a:t>Single boy: https://www.freepik.com/free-photo/portrait-cute-little-boy-standing-with-arms-folded-looking-camera_3175259.htm#query=asian%20toddler&amp;position=6&amp;from_view=search&amp;track=ais&amp;uuid=9d423f74-440a-4368-91ea-27177e11828a</a:t>
            </a:r>
          </a:p>
          <a:p>
            <a:endParaRPr lang="en-IN" dirty="0"/>
          </a:p>
          <a:p>
            <a:r>
              <a:rPr lang="en-IN" b="1" dirty="0"/>
              <a:t>VO</a:t>
            </a:r>
            <a:r>
              <a:rPr lang="en-IN" dirty="0"/>
              <a:t>: Ahmad and family are moving into their new home. They want their home to look stunning, colourful and a reflection of their personalities. Above all, they would like their home to be safe, easy to clean and stain resistant. Ahmad has a wide variety of paints and colours to choose from, lets help him to select the best option for his needs.</a:t>
            </a:r>
          </a:p>
          <a:p>
            <a:endParaRPr lang="en-IN" dirty="0"/>
          </a:p>
          <a:p>
            <a:r>
              <a:rPr lang="en-IN" dirty="0"/>
              <a:t>Notes to developer: Need to do a slow zoom in this image while the voice over is being narrated.</a:t>
            </a:r>
          </a:p>
        </p:txBody>
      </p:sp>
      <p:sp>
        <p:nvSpPr>
          <p:cNvPr id="4" name="Slide Number Placeholder 3"/>
          <p:cNvSpPr>
            <a:spLocks noGrp="1"/>
          </p:cNvSpPr>
          <p:nvPr>
            <p:ph type="sldNum" sz="quarter" idx="5"/>
          </p:nvPr>
        </p:nvSpPr>
        <p:spPr/>
        <p:txBody>
          <a:bodyPr/>
          <a:lstStyle/>
          <a:p>
            <a:fld id="{287ED427-83B0-4210-9E7F-EDD2FDBFC6DC}" type="slidenum">
              <a:rPr lang="en-GB" smtClean="0"/>
              <a:t>5</a:t>
            </a:fld>
            <a:endParaRPr lang="en-GB"/>
          </a:p>
        </p:txBody>
      </p:sp>
    </p:spTree>
    <p:extLst>
      <p:ext uri="{BB962C8B-B14F-4D97-AF65-F5344CB8AC3E}">
        <p14:creationId xmlns:p14="http://schemas.microsoft.com/office/powerpoint/2010/main" val="26404982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VO: Bintang and his cousins have found the best cost effective solution to give their uncles house a new makeover. Not only is his uncle happy with it, but they have great pride in doing the work themselves!</a:t>
            </a:r>
          </a:p>
          <a:p>
            <a:endParaRPr lang="en-IN" dirty="0"/>
          </a:p>
          <a:p>
            <a:r>
              <a:rPr lang="en-IN" dirty="0"/>
              <a:t>Image Ref: https://www.dulux.in/en/colour-inspiration/cut-through-neutrals-bright-bursts</a:t>
            </a:r>
          </a:p>
        </p:txBody>
      </p:sp>
      <p:sp>
        <p:nvSpPr>
          <p:cNvPr id="4" name="Slide Number Placeholder 3"/>
          <p:cNvSpPr>
            <a:spLocks noGrp="1"/>
          </p:cNvSpPr>
          <p:nvPr>
            <p:ph type="sldNum" sz="quarter" idx="5"/>
          </p:nvPr>
        </p:nvSpPr>
        <p:spPr/>
        <p:txBody>
          <a:bodyPr/>
          <a:lstStyle/>
          <a:p>
            <a:fld id="{287ED427-83B0-4210-9E7F-EDD2FDBFC6DC}" type="slidenum">
              <a:rPr lang="en-GB" smtClean="0"/>
              <a:t>53</a:t>
            </a:fld>
            <a:endParaRPr lang="en-GB"/>
          </a:p>
        </p:txBody>
      </p:sp>
    </p:spTree>
    <p:extLst>
      <p:ext uri="{BB962C8B-B14F-4D97-AF65-F5344CB8AC3E}">
        <p14:creationId xmlns:p14="http://schemas.microsoft.com/office/powerpoint/2010/main" val="2991184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Developer Notes: Option 1 is the correct choice. Inspire SmartChoice Interior has 10-12 sq. </a:t>
            </a:r>
            <a:r>
              <a:rPr lang="en-IN" dirty="0" err="1"/>
              <a:t>mts</a:t>
            </a:r>
            <a:r>
              <a:rPr lang="en-IN" dirty="0"/>
              <a:t> of coverage per litre, while the others have 10-11 sq. </a:t>
            </a:r>
            <a:r>
              <a:rPr lang="en-IN" dirty="0" err="1"/>
              <a:t>Mts</a:t>
            </a:r>
            <a:r>
              <a:rPr lang="en-IN" dirty="0"/>
              <a:t>/Litre</a:t>
            </a:r>
          </a:p>
        </p:txBody>
      </p:sp>
      <p:sp>
        <p:nvSpPr>
          <p:cNvPr id="4" name="Slide Number Placeholder 3"/>
          <p:cNvSpPr>
            <a:spLocks noGrp="1"/>
          </p:cNvSpPr>
          <p:nvPr>
            <p:ph type="sldNum" sz="quarter" idx="5"/>
          </p:nvPr>
        </p:nvSpPr>
        <p:spPr/>
        <p:txBody>
          <a:bodyPr/>
          <a:lstStyle/>
          <a:p>
            <a:fld id="{287ED427-83B0-4210-9E7F-EDD2FDBFC6DC}" type="slidenum">
              <a:rPr lang="en-GB" smtClean="0"/>
              <a:t>54</a:t>
            </a:fld>
            <a:endParaRPr lang="en-GB"/>
          </a:p>
        </p:txBody>
      </p:sp>
    </p:spTree>
    <p:extLst>
      <p:ext uri="{BB962C8B-B14F-4D97-AF65-F5344CB8AC3E}">
        <p14:creationId xmlns:p14="http://schemas.microsoft.com/office/powerpoint/2010/main" val="2368434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b="1" dirty="0"/>
              <a:t>VO: </a:t>
            </a:r>
            <a:r>
              <a:rPr lang="en-GB" sz="1200" b="0" dirty="0"/>
              <a:t>Dulux offers a variety of solutions for all kinds of needs. </a:t>
            </a:r>
            <a:endParaRPr lang="en-US" sz="1200" b="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Let's help Ahmad select the right kind of paint to customize each of their rooms in their new home. (The thought bubble appears after the paints are displayed one by one)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i="1" kern="100" dirty="0">
                <a:effectLst/>
                <a:latin typeface="Calibri" panose="020F0502020204030204" pitchFamily="34" charset="0"/>
                <a:ea typeface="Calibri" panose="020F0502020204030204" pitchFamily="34" charset="0"/>
                <a:cs typeface="Times New Roman" panose="02020603050405020304" pitchFamily="18" charset="0"/>
              </a:rPr>
              <a:t>OST:</a:t>
            </a: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 Click on each type to learn more.</a:t>
            </a:r>
            <a:endParaRPr lang="en-GB" b="1" dirty="0"/>
          </a:p>
          <a:p>
            <a:endParaRPr lang="en-IN" dirty="0"/>
          </a:p>
          <a:p>
            <a:endParaRPr lang="en-IN" b="1" dirty="0"/>
          </a:p>
          <a:p>
            <a:r>
              <a:rPr lang="en-IN" b="1" dirty="0"/>
              <a:t>Image referece</a:t>
            </a:r>
            <a:r>
              <a:rPr lang="en-IN" dirty="0"/>
              <a:t>:1. https://www.freepik.com/free-photo/3d-render-empty-room-interior_5027779.htm#query=new%20home%20empty&amp;position=14&amp;from_view=search&amp;track=ais&amp;uuid=3d7d3747-a661-4529-80e0-83bfd7f478da (background)</a:t>
            </a:r>
          </a:p>
          <a:p>
            <a:r>
              <a:rPr lang="en-IN" dirty="0"/>
              <a:t>2. https://www.freepik.com/free-photo/pensive-man-eyeglasses-looking-aside_7370466.htm#query=asian%20man%20glasses&amp;position=18&amp;from_view=search&amp;track=ais&amp;uuid=8d52b750-945b-4792-97a7-d252abbb4084</a:t>
            </a:r>
          </a:p>
          <a:p>
            <a:r>
              <a:rPr lang="en-IN" dirty="0"/>
              <a:t>(Asian Man thinking keywords)</a:t>
            </a:r>
          </a:p>
        </p:txBody>
      </p:sp>
      <p:sp>
        <p:nvSpPr>
          <p:cNvPr id="4" name="Slide Number Placeholder 3"/>
          <p:cNvSpPr>
            <a:spLocks noGrp="1"/>
          </p:cNvSpPr>
          <p:nvPr>
            <p:ph type="sldNum" sz="quarter" idx="5"/>
          </p:nvPr>
        </p:nvSpPr>
        <p:spPr/>
        <p:txBody>
          <a:bodyPr/>
          <a:lstStyle/>
          <a:p>
            <a:fld id="{287ED427-83B0-4210-9E7F-EDD2FDBFC6DC}" type="slidenum">
              <a:rPr lang="en-GB" smtClean="0"/>
              <a:t>6</a:t>
            </a:fld>
            <a:endParaRPr lang="en-GB"/>
          </a:p>
        </p:txBody>
      </p:sp>
    </p:spTree>
    <p:extLst>
      <p:ext uri="{BB962C8B-B14F-4D97-AF65-F5344CB8AC3E}">
        <p14:creationId xmlns:p14="http://schemas.microsoft.com/office/powerpoint/2010/main" val="462879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b="1" dirty="0"/>
              <a:t>VO: </a:t>
            </a:r>
            <a:r>
              <a:rPr lang="en-GB" sz="1200" b="0" dirty="0"/>
              <a:t>Dulux offers a variety of solutions for all kinds of needs. </a:t>
            </a:r>
            <a:endParaRPr lang="en-US" sz="1200" b="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Let's help Ahmad select the right kind of paint to customize each of their rooms in their new home.</a:t>
            </a:r>
            <a:endParaRPr lang="en-IN"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i="1" kern="100" dirty="0">
                <a:effectLst/>
                <a:latin typeface="Calibri" panose="020F0502020204030204" pitchFamily="34" charset="0"/>
                <a:ea typeface="Calibri" panose="020F0502020204030204" pitchFamily="34" charset="0"/>
                <a:cs typeface="Times New Roman" panose="02020603050405020304" pitchFamily="18" charset="0"/>
              </a:rPr>
              <a:t>OST:</a:t>
            </a:r>
            <a:r>
              <a:rPr lang="en-US" sz="1200" i="1" kern="100" dirty="0">
                <a:effectLst/>
                <a:latin typeface="Calibri" panose="020F0502020204030204" pitchFamily="34" charset="0"/>
                <a:ea typeface="Calibri" panose="020F0502020204030204" pitchFamily="34" charset="0"/>
                <a:cs typeface="Times New Roman" panose="02020603050405020304" pitchFamily="18" charset="0"/>
              </a:rPr>
              <a:t> Click on each type to learn more.</a:t>
            </a:r>
            <a:endParaRPr lang="en-GB" b="1" dirty="0"/>
          </a:p>
          <a:p>
            <a:endParaRPr lang="en-IN" dirty="0"/>
          </a:p>
          <a:p>
            <a:endParaRPr lang="en-IN" b="1" dirty="0"/>
          </a:p>
          <a:p>
            <a:r>
              <a:rPr lang="en-IN" b="1" dirty="0"/>
              <a:t>Image referece</a:t>
            </a:r>
            <a:r>
              <a:rPr lang="en-IN" dirty="0"/>
              <a:t>:1. https://www.freepik.com/free-photo/3d-render-empty-room-interior_5027779.htm#query=new%20home%20empty&amp;position=14&amp;from_view=search&amp;track=ais&amp;uuid=3d7d3747-a661-4529-80e0-83bfd7f478da (background)</a:t>
            </a:r>
          </a:p>
          <a:p>
            <a:r>
              <a:rPr lang="en-IN" dirty="0"/>
              <a:t>2. https://www.freepik.com/free-photo/pensive-man-eyeglasses-looking-aside_7370466.htm#query=asian%20man%20glasses&amp;position=18&amp;from_view=search&amp;track=ais&amp;uuid=8d52b750-945b-4792-97a7-d252abbb4084</a:t>
            </a:r>
          </a:p>
          <a:p>
            <a:r>
              <a:rPr lang="en-IN" dirty="0"/>
              <a:t>(Asian Man thinking keywords)</a:t>
            </a:r>
          </a:p>
        </p:txBody>
      </p:sp>
      <p:sp>
        <p:nvSpPr>
          <p:cNvPr id="4" name="Slide Number Placeholder 3"/>
          <p:cNvSpPr>
            <a:spLocks noGrp="1"/>
          </p:cNvSpPr>
          <p:nvPr>
            <p:ph type="sldNum" sz="quarter" idx="5"/>
          </p:nvPr>
        </p:nvSpPr>
        <p:spPr/>
        <p:txBody>
          <a:bodyPr/>
          <a:lstStyle/>
          <a:p>
            <a:fld id="{287ED427-83B0-4210-9E7F-EDD2FDBFC6DC}" type="slidenum">
              <a:rPr lang="en-GB" smtClean="0"/>
              <a:t>7</a:t>
            </a:fld>
            <a:endParaRPr lang="en-GB"/>
          </a:p>
        </p:txBody>
      </p:sp>
    </p:spTree>
    <p:extLst>
      <p:ext uri="{BB962C8B-B14F-4D97-AF65-F5344CB8AC3E}">
        <p14:creationId xmlns:p14="http://schemas.microsoft.com/office/powerpoint/2010/main" val="586510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VO: </a:t>
            </a:r>
            <a:r>
              <a:rPr lang="en-US" b="0" dirty="0"/>
              <a:t>Dulux Better Living has a unique </a:t>
            </a:r>
            <a:r>
              <a:rPr lang="en-US" b="0" dirty="0" err="1"/>
              <a:t>PureAir</a:t>
            </a:r>
            <a:r>
              <a:rPr lang="en-US" b="0" dirty="0"/>
              <a:t> technology that uses biobased ingredients and this property allows it to purify indoor air. It does this by reducing harmful impact of formaldehyde and other VOCs. Let’s see how this is the perfect solution for Ahmads living room.</a:t>
            </a:r>
          </a:p>
          <a:p>
            <a:endParaRPr lang="en-IN" b="1" dirty="0"/>
          </a:p>
          <a:p>
            <a:r>
              <a:rPr lang="en-IN" b="1" dirty="0"/>
              <a:t>Image: </a:t>
            </a:r>
            <a:r>
              <a:rPr lang="en-IN" b="0" dirty="0"/>
              <a:t>https://www.freepik.com/free-photo/creative-inspirational-resource_19869962.htm#query=blank%20brick%20wall%20with%20a%20table&amp;position=27&amp;from_view=search&amp;track=ais&amp;uuid=c123f59f-07f7-45ad-ae22-655b8ebea06e</a:t>
            </a:r>
          </a:p>
        </p:txBody>
      </p:sp>
      <p:sp>
        <p:nvSpPr>
          <p:cNvPr id="4" name="Slide Number Placeholder 3"/>
          <p:cNvSpPr>
            <a:spLocks noGrp="1"/>
          </p:cNvSpPr>
          <p:nvPr>
            <p:ph type="sldNum" sz="quarter" idx="5"/>
          </p:nvPr>
        </p:nvSpPr>
        <p:spPr/>
        <p:txBody>
          <a:bodyPr/>
          <a:lstStyle/>
          <a:p>
            <a:fld id="{287ED427-83B0-4210-9E7F-EDD2FDBFC6DC}" type="slidenum">
              <a:rPr lang="en-GB" smtClean="0"/>
              <a:t>8</a:t>
            </a:fld>
            <a:endParaRPr lang="en-GB"/>
          </a:p>
        </p:txBody>
      </p:sp>
    </p:spTree>
    <p:extLst>
      <p:ext uri="{BB962C8B-B14F-4D97-AF65-F5344CB8AC3E}">
        <p14:creationId xmlns:p14="http://schemas.microsoft.com/office/powerpoint/2010/main" val="769004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OST: </a:t>
            </a:r>
            <a:r>
              <a:rPr lang="en-GB" sz="1200" b="0" i="1" dirty="0"/>
              <a:t>Click this thought bubble to see what Ahmad is thinking.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VO: 1. </a:t>
            </a:r>
            <a:r>
              <a:rPr lang="en-GB" sz="1200" b="0" dirty="0"/>
              <a:t>Ahmad wants his living room to be airy, fresh and with natural elements. He also wants the paint to be environmentally friendly and help with maintaining proper air quality inside the living room.</a:t>
            </a:r>
            <a:endParaRPr lang="en-US" sz="12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b="1" dirty="0"/>
          </a:p>
          <a:p>
            <a:endParaRPr lang="en-IN" dirty="0"/>
          </a:p>
          <a:p>
            <a:r>
              <a:rPr lang="en-IN" dirty="0"/>
              <a:t>Image Ref: https://www.freepik.com/free-photo/minimalist-interior-design_72291465.htm#from_view=detail_serie</a:t>
            </a:r>
          </a:p>
          <a:p>
            <a:endParaRPr lang="en-IN" dirty="0"/>
          </a:p>
          <a:p>
            <a:r>
              <a:rPr lang="en-IN" dirty="0"/>
              <a:t>Character photo ref: https://www.freepik.com/free-photo/young-asia-businessman-using-computer-laptop-talk-colleagues-about-plan-video-call-meeting-while-working-from-home_14323589.htm#&amp;position=6&amp;from_view=author&amp;uuid=1d496521-9dcc-4a6f-9e7f-20a9bc6c566f</a:t>
            </a:r>
          </a:p>
        </p:txBody>
      </p:sp>
      <p:sp>
        <p:nvSpPr>
          <p:cNvPr id="4" name="Slide Number Placeholder 3"/>
          <p:cNvSpPr>
            <a:spLocks noGrp="1"/>
          </p:cNvSpPr>
          <p:nvPr>
            <p:ph type="sldNum" sz="quarter" idx="5"/>
          </p:nvPr>
        </p:nvSpPr>
        <p:spPr/>
        <p:txBody>
          <a:bodyPr/>
          <a:lstStyle/>
          <a:p>
            <a:fld id="{287ED427-83B0-4210-9E7F-EDD2FDBFC6DC}" type="slidenum">
              <a:rPr lang="en-GB" smtClean="0"/>
              <a:t>9</a:t>
            </a:fld>
            <a:endParaRPr lang="en-GB"/>
          </a:p>
        </p:txBody>
      </p:sp>
    </p:spTree>
    <p:extLst>
      <p:ext uri="{BB962C8B-B14F-4D97-AF65-F5344CB8AC3E}">
        <p14:creationId xmlns:p14="http://schemas.microsoft.com/office/powerpoint/2010/main" val="36361153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36E7-236A-D6D0-904B-8C06C6C9D8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9D3FE3A-577B-4995-7AA0-84D7E2626B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DED20B8-020E-C802-3DA2-7453B512BB34}"/>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5" name="Footer Placeholder 4">
            <a:extLst>
              <a:ext uri="{FF2B5EF4-FFF2-40B4-BE49-F238E27FC236}">
                <a16:creationId xmlns:a16="http://schemas.microsoft.com/office/drawing/2014/main" id="{CBCBDE14-F45B-627D-9673-4A4EB7763D2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B7D5FE4-22E6-23DB-65DF-4A4685AC14A4}"/>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296404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6F21E-76E7-F54E-AB89-34CF5664022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7FC5A61-9AE6-0423-5A9B-0A414C5F84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C183C6E-9AE6-D448-47A6-63F053352749}"/>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5" name="Footer Placeholder 4">
            <a:extLst>
              <a:ext uri="{FF2B5EF4-FFF2-40B4-BE49-F238E27FC236}">
                <a16:creationId xmlns:a16="http://schemas.microsoft.com/office/drawing/2014/main" id="{7174419C-6E76-BC28-D713-EBC592B6646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737D98E-7083-92D7-873D-71872E6BF58D}"/>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19078948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0DD5B0A-DBD6-0D7A-2F1D-7956CC0F388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10FC40B-6F88-F678-8323-F2BA9C8B7D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8C30C9D-4495-DC09-F327-B2A88C327FEA}"/>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5" name="Footer Placeholder 4">
            <a:extLst>
              <a:ext uri="{FF2B5EF4-FFF2-40B4-BE49-F238E27FC236}">
                <a16:creationId xmlns:a16="http://schemas.microsoft.com/office/drawing/2014/main" id="{5166A3C0-41D2-B217-E60F-6396B3B1E59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43A4DF7-59CB-9179-05EF-318A1C8D9EB5}"/>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4033569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Divider Slide">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BB7D8D07-0BCF-4BB0-A207-66204584BC8F}"/>
              </a:ext>
            </a:extLst>
          </p:cNvPr>
          <p:cNvSpPr/>
          <p:nvPr userDrawn="1"/>
        </p:nvSpPr>
        <p:spPr>
          <a:xfrm>
            <a:off x="-2404535" y="-2421467"/>
            <a:ext cx="17001067" cy="11700933"/>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sz="2400" err="1"/>
          </a:p>
        </p:txBody>
      </p:sp>
      <p:graphicFrame>
        <p:nvGraphicFramePr>
          <p:cNvPr id="37" name="Object 36" hidden="1"/>
          <p:cNvGraphicFramePr>
            <a:graphicFrameLocks noChangeAspect="1"/>
          </p:cNvGraphicFramePr>
          <p:nvPr>
            <p:custDataLst>
              <p:tags r:id="rId1"/>
            </p:custDataLst>
          </p:nvPr>
        </p:nvGraphicFramePr>
        <p:xfrm>
          <a:off x="2117" y="2118"/>
          <a:ext cx="2116" cy="2116"/>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7" name="Object 3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7" y="2118"/>
                        <a:ext cx="2116" cy="21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0"/>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a:p>
        </p:txBody>
      </p:sp>
      <p:sp>
        <p:nvSpPr>
          <p:cNvPr id="9" name="Footer Placeholder 8"/>
          <p:cNvSpPr>
            <a:spLocks noGrp="1"/>
          </p:cNvSpPr>
          <p:nvPr>
            <p:ph type="ftr" sz="quarter" idx="11"/>
          </p:nvPr>
        </p:nvSpPr>
        <p:spPr bwMode="gray"/>
        <p:txBody>
          <a:bodyPr/>
          <a:lstStyle>
            <a:lvl1pPr>
              <a:defRPr>
                <a:solidFill>
                  <a:schemeClr val="bg1"/>
                </a:solidFill>
              </a:defRPr>
            </a:lvl1pPr>
          </a:lstStyle>
          <a:p>
            <a:r>
              <a:rPr lang="en-US" noProof="0"/>
              <a:t>Business unit | Footer</a:t>
            </a:r>
          </a:p>
        </p:txBody>
      </p:sp>
      <p:sp>
        <p:nvSpPr>
          <p:cNvPr id="4" name="Text Placeholder 3"/>
          <p:cNvSpPr>
            <a:spLocks noGrp="1"/>
          </p:cNvSpPr>
          <p:nvPr>
            <p:ph type="body" sz="quarter" idx="12"/>
          </p:nvPr>
        </p:nvSpPr>
        <p:spPr>
          <a:xfrm>
            <a:off x="469900" y="1260883"/>
            <a:ext cx="11252200" cy="4803368"/>
          </a:xfrm>
        </p:spPr>
        <p:txBody>
          <a:bodyPr/>
          <a:lstStyle>
            <a:lvl1pPr>
              <a:lnSpc>
                <a:spcPct val="90000"/>
              </a:lnSpc>
              <a:spcBef>
                <a:spcPts val="0"/>
              </a:spcBef>
              <a:defRPr sz="5333" b="1">
                <a:solidFill>
                  <a:schemeClr val="bg1"/>
                </a:solidFill>
              </a:defRPr>
            </a:lvl1pPr>
            <a:lvl2pPr marL="958827" indent="-958827">
              <a:lnSpc>
                <a:spcPct val="90000"/>
              </a:lnSpc>
              <a:spcBef>
                <a:spcPts val="0"/>
              </a:spcBef>
              <a:buFontTx/>
              <a:buBlip>
                <a:blip r:embed="rId5"/>
              </a:buBlip>
              <a:defRPr sz="5333" b="1">
                <a:solidFill>
                  <a:schemeClr val="bg1"/>
                </a:solidFill>
              </a:defRPr>
            </a:lvl2pPr>
            <a:lvl3pPr marL="1674242" indent="-715415">
              <a:lnSpc>
                <a:spcPct val="90000"/>
              </a:lnSpc>
              <a:spcBef>
                <a:spcPts val="0"/>
              </a:spcBef>
              <a:buClr>
                <a:schemeClr val="bg1"/>
              </a:buClr>
              <a:defRPr sz="5333" b="1">
                <a:solidFill>
                  <a:schemeClr val="bg1"/>
                </a:solidFill>
              </a:defRPr>
            </a:lvl3pPr>
            <a:lvl4pPr marL="2389658" indent="-713300">
              <a:lnSpc>
                <a:spcPct val="90000"/>
              </a:lnSpc>
              <a:spcBef>
                <a:spcPts val="0"/>
              </a:spcBef>
              <a:buClr>
                <a:schemeClr val="bg1"/>
              </a:buClr>
              <a:defRPr sz="5333" b="1">
                <a:solidFill>
                  <a:schemeClr val="bg1"/>
                </a:solidFill>
              </a:defRPr>
            </a:lvl4pPr>
            <a:lvl5pPr marL="3105073" indent="-713300">
              <a:lnSpc>
                <a:spcPct val="90000"/>
              </a:lnSpc>
              <a:spcBef>
                <a:spcPts val="0"/>
              </a:spcBef>
              <a:buClr>
                <a:schemeClr val="bg1"/>
              </a:buClr>
              <a:defRPr sz="5333"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Rectangle 17"/>
          <p:cNvSpPr/>
          <p:nvPr/>
        </p:nvSpPr>
        <p:spPr bwMode="gray">
          <a:xfrm>
            <a:off x="-2228850" y="1874017"/>
            <a:ext cx="2042076" cy="24033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44000" tIns="144000" rIns="24000" bIns="144000" rtlCol="0" anchor="b" anchorCtr="0">
            <a:noAutofit/>
          </a:bodyPr>
          <a:lstStyle/>
          <a:p>
            <a:pPr algn="l"/>
            <a:r>
              <a:rPr lang="en-US" sz="1200" b="1">
                <a:solidFill>
                  <a:schemeClr val="tx1"/>
                </a:solidFill>
              </a:rPr>
              <a:t>AkzoNobel Bullets</a:t>
            </a:r>
          </a:p>
          <a:p>
            <a:pPr algn="l"/>
            <a:r>
              <a:rPr lang="en-US" sz="1200" b="0">
                <a:solidFill>
                  <a:schemeClr val="tx1"/>
                </a:solidFill>
              </a:rPr>
              <a:t>Only use the </a:t>
            </a:r>
            <a:r>
              <a:rPr lang="en-US" sz="1200" b="0" u="sng">
                <a:solidFill>
                  <a:schemeClr val="tx1"/>
                </a:solidFill>
              </a:rPr>
              <a:t>List Level buttons</a:t>
            </a:r>
            <a:r>
              <a:rPr lang="en-US" sz="1200" b="0">
                <a:solidFill>
                  <a:schemeClr val="tx1"/>
                </a:solidFill>
              </a:rPr>
              <a:t> to apply the</a:t>
            </a:r>
            <a:r>
              <a:rPr lang="en-US" sz="1200" b="0" baseline="0">
                <a:solidFill>
                  <a:schemeClr val="tx1"/>
                </a:solidFill>
              </a:rPr>
              <a:t> </a:t>
            </a:r>
            <a:r>
              <a:rPr lang="en-US" sz="1200" b="0" i="0" u="none" baseline="0">
                <a:solidFill>
                  <a:schemeClr val="tx1"/>
                </a:solidFill>
              </a:rPr>
              <a:t>AkzoNobel Branded Bullets</a:t>
            </a:r>
            <a:endParaRPr lang="en-US" sz="1200" b="0" i="0" u="none">
              <a:solidFill>
                <a:schemeClr val="tx1"/>
              </a:solidFill>
            </a:endParaRPr>
          </a:p>
        </p:txBody>
      </p:sp>
      <p:grpSp>
        <p:nvGrpSpPr>
          <p:cNvPr id="19" name="Group 18"/>
          <p:cNvGrpSpPr/>
          <p:nvPr/>
        </p:nvGrpSpPr>
        <p:grpSpPr bwMode="gray">
          <a:xfrm>
            <a:off x="-2097938" y="2041937"/>
            <a:ext cx="1780249" cy="1060035"/>
            <a:chOff x="-1573454" y="1531453"/>
            <a:chExt cx="1335187" cy="795026"/>
          </a:xfrm>
        </p:grpSpPr>
        <p:pic>
          <p:nvPicPr>
            <p:cNvPr id="20" name="Picture 19"/>
            <p:cNvPicPr>
              <a:picLocks noChangeAspect="1"/>
            </p:cNvPicPr>
            <p:nvPr/>
          </p:nvPicPr>
          <p:blipFill>
            <a:blip r:embed="rId6"/>
            <a:srcRect l="18732" t="14956" r="50206" b="52163"/>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21" name="Multiply 20"/>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sz="2400" err="1"/>
            </a:p>
          </p:txBody>
        </p:sp>
      </p:grpSp>
      <p:pic>
        <p:nvPicPr>
          <p:cNvPr id="23" name="Picture 22">
            <a:extLst>
              <a:ext uri="{FF2B5EF4-FFF2-40B4-BE49-F238E27FC236}">
                <a16:creationId xmlns:a16="http://schemas.microsoft.com/office/drawing/2014/main" id="{A9108234-EC49-4872-A1B2-08C93F174D8B}"/>
              </a:ext>
            </a:extLst>
          </p:cNvPr>
          <p:cNvPicPr>
            <a:picLocks noChangeAspect="1"/>
          </p:cNvPicPr>
          <p:nvPr userDrawn="1"/>
        </p:nvPicPr>
        <p:blipFill>
          <a:blip r:embed="rId7"/>
          <a:stretch>
            <a:fillRect/>
          </a:stretch>
        </p:blipFill>
        <p:spPr>
          <a:xfrm>
            <a:off x="9351433" y="314921"/>
            <a:ext cx="2376000" cy="349176"/>
          </a:xfrm>
          <a:prstGeom prst="rect">
            <a:avLst/>
          </a:prstGeom>
        </p:spPr>
      </p:pic>
    </p:spTree>
    <p:extLst>
      <p:ext uri="{BB962C8B-B14F-4D97-AF65-F5344CB8AC3E}">
        <p14:creationId xmlns:p14="http://schemas.microsoft.com/office/powerpoint/2010/main" val="82773179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BEF47-5AF4-1FE3-81FC-6D11D29A91A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2A3F2E3-A364-36A7-1E79-5B3DAA3272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C2B0694-00B1-9E59-8FF7-914E2FCDA43F}"/>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5" name="Footer Placeholder 4">
            <a:extLst>
              <a:ext uri="{FF2B5EF4-FFF2-40B4-BE49-F238E27FC236}">
                <a16:creationId xmlns:a16="http://schemas.microsoft.com/office/drawing/2014/main" id="{262E5786-7F83-DA21-152D-8763FDC9DB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AD4B436-F813-C84C-85CF-427E9F43A65A}"/>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2925275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D2B9-AF76-2B96-4EE4-8C896FE965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A323D61-76F3-FC73-5339-D6FBBB55D2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1A94ED-E0D2-B2D9-8D6D-86196B22721E}"/>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5" name="Footer Placeholder 4">
            <a:extLst>
              <a:ext uri="{FF2B5EF4-FFF2-40B4-BE49-F238E27FC236}">
                <a16:creationId xmlns:a16="http://schemas.microsoft.com/office/drawing/2014/main" id="{68DF25B7-48EE-1D03-36E1-E65E9EE624D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5EA696-7831-271F-FEE5-2477B4D3234B}"/>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2441176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D6C5B-5F71-0CC1-DED2-4F662727F6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9EDEEDF-3236-C8D0-6893-486E9AC51A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356B38A-8DCE-D43F-0FC7-CE1DD9B3F5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D21BB7F-054A-D1D3-B2E6-2F6843070C36}"/>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6" name="Footer Placeholder 5">
            <a:extLst>
              <a:ext uri="{FF2B5EF4-FFF2-40B4-BE49-F238E27FC236}">
                <a16:creationId xmlns:a16="http://schemas.microsoft.com/office/drawing/2014/main" id="{D4B055BA-D653-045E-D771-F3DC9DC08A3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70AC41-D4E8-2C27-7909-E7556A75BC96}"/>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4015535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9ED11-0370-88B8-D6E5-55F78ECAD156}"/>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C0E344E-8F01-737E-C1B2-8DBD95CE97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C80632-6C9C-6559-67A6-C6714CA18B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08EC556A-15CE-553E-9072-207A4B6CBE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9C37B05-389C-B3C3-601F-69DE290487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020A738-FCAE-B973-225A-5B365E0463FE}"/>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8" name="Footer Placeholder 7">
            <a:extLst>
              <a:ext uri="{FF2B5EF4-FFF2-40B4-BE49-F238E27FC236}">
                <a16:creationId xmlns:a16="http://schemas.microsoft.com/office/drawing/2014/main" id="{29DE9622-DE48-301E-01BD-AB115692904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EB73D003-5F6C-8D5B-7978-3B2709463C5A}"/>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33168034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849255-DE0C-2941-1CD9-BF5B8A0DC17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2B2D786-45BA-3A3C-2358-FD0213C3B170}"/>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4" name="Footer Placeholder 3">
            <a:extLst>
              <a:ext uri="{FF2B5EF4-FFF2-40B4-BE49-F238E27FC236}">
                <a16:creationId xmlns:a16="http://schemas.microsoft.com/office/drawing/2014/main" id="{2BADA42D-FFE4-B1C9-38D6-4B149F2482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8BA3BC8-DD91-239C-90F5-69F1E25FAB56}"/>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13733521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3F9CB6-3148-DBA3-E739-5FD7066E4C35}"/>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3" name="Footer Placeholder 2">
            <a:extLst>
              <a:ext uri="{FF2B5EF4-FFF2-40B4-BE49-F238E27FC236}">
                <a16:creationId xmlns:a16="http://schemas.microsoft.com/office/drawing/2014/main" id="{0C6F880F-3512-EC6C-CFD6-C8190015228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ED2A55F-8AE5-061D-4F6A-D3A7D7E46477}"/>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4268306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76219-A7B3-389C-35EE-AF37947162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787B51E-D450-9D72-6822-72534D3BA2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388F921-5533-1FA5-B713-D27C39C5E8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CAE7A1-FBC7-D39D-28CD-560B3F50FA24}"/>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6" name="Footer Placeholder 5">
            <a:extLst>
              <a:ext uri="{FF2B5EF4-FFF2-40B4-BE49-F238E27FC236}">
                <a16:creationId xmlns:a16="http://schemas.microsoft.com/office/drawing/2014/main" id="{6F098F2F-9A59-DA0A-826F-7DB1F65CE1A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B2FD482-83AE-9ED4-1F99-46D4DB5A8384}"/>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3778981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B6F14-F019-802C-8C98-B8C34A791B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8F5555-3059-E918-7A59-F1A40A3F0D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9ADDBA32-2AB1-52F0-A227-C166438750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4B79DE-6B5B-BD7D-9DB2-AFDBC6BD8A65}"/>
              </a:ext>
            </a:extLst>
          </p:cNvPr>
          <p:cNvSpPr>
            <a:spLocks noGrp="1"/>
          </p:cNvSpPr>
          <p:nvPr>
            <p:ph type="dt" sz="half" idx="10"/>
          </p:nvPr>
        </p:nvSpPr>
        <p:spPr/>
        <p:txBody>
          <a:bodyPr/>
          <a:lstStyle/>
          <a:p>
            <a:fld id="{9DA23064-883C-4B09-833B-0CD4E5C56AE0}" type="datetimeFigureOut">
              <a:rPr lang="en-IN" smtClean="0"/>
              <a:t>03-01-2024</a:t>
            </a:fld>
            <a:endParaRPr lang="en-IN"/>
          </a:p>
        </p:txBody>
      </p:sp>
      <p:sp>
        <p:nvSpPr>
          <p:cNvPr id="6" name="Footer Placeholder 5">
            <a:extLst>
              <a:ext uri="{FF2B5EF4-FFF2-40B4-BE49-F238E27FC236}">
                <a16:creationId xmlns:a16="http://schemas.microsoft.com/office/drawing/2014/main" id="{E538900C-3D2A-CE4C-BCCA-6F05960A0C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00B2D7-B18D-E5F1-4AA2-7AC84B378AA5}"/>
              </a:ext>
            </a:extLst>
          </p:cNvPr>
          <p:cNvSpPr>
            <a:spLocks noGrp="1"/>
          </p:cNvSpPr>
          <p:nvPr>
            <p:ph type="sldNum" sz="quarter" idx="12"/>
          </p:nvPr>
        </p:nvSpPr>
        <p:spPr/>
        <p:txBody>
          <a:bodyPr/>
          <a:lstStyle/>
          <a:p>
            <a:fld id="{88799F58-C5C5-4D57-B6ED-446E7F4B475A}" type="slidenum">
              <a:rPr lang="en-IN" smtClean="0"/>
              <a:t>‹#›</a:t>
            </a:fld>
            <a:endParaRPr lang="en-IN"/>
          </a:p>
        </p:txBody>
      </p:sp>
    </p:spTree>
    <p:extLst>
      <p:ext uri="{BB962C8B-B14F-4D97-AF65-F5344CB8AC3E}">
        <p14:creationId xmlns:p14="http://schemas.microsoft.com/office/powerpoint/2010/main" val="25604808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140DD5-2C74-0E32-51B5-DDC982E787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81502D-6E53-959F-FF87-F6EEB3A3B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4D4FEF7-F7F2-34F2-6282-A12E17CE18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A23064-883C-4B09-833B-0CD4E5C56AE0}" type="datetimeFigureOut">
              <a:rPr lang="en-IN" smtClean="0"/>
              <a:t>03-01-2024</a:t>
            </a:fld>
            <a:endParaRPr lang="en-IN"/>
          </a:p>
        </p:txBody>
      </p:sp>
      <p:sp>
        <p:nvSpPr>
          <p:cNvPr id="5" name="Footer Placeholder 4">
            <a:extLst>
              <a:ext uri="{FF2B5EF4-FFF2-40B4-BE49-F238E27FC236}">
                <a16:creationId xmlns:a16="http://schemas.microsoft.com/office/drawing/2014/main" id="{00325BE0-EA06-9CFA-01A9-D38CD82026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5A7C820-C84A-05F7-F8C7-ADA4899B4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799F58-C5C5-4D57-B6ED-446E7F4B475A}" type="slidenum">
              <a:rPr lang="en-IN" smtClean="0"/>
              <a:t>‹#›</a:t>
            </a:fld>
            <a:endParaRPr lang="en-IN"/>
          </a:p>
        </p:txBody>
      </p:sp>
    </p:spTree>
    <p:extLst>
      <p:ext uri="{BB962C8B-B14F-4D97-AF65-F5344CB8AC3E}">
        <p14:creationId xmlns:p14="http://schemas.microsoft.com/office/powerpoint/2010/main" val="3444808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png"/><Relationship Id="rId5" Type="http://schemas.microsoft.com/office/2007/relationships/hdphoto" Target="../media/hdphoto5.wdp"/><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32.png"/><Relationship Id="rId3" Type="http://schemas.openxmlformats.org/officeDocument/2006/relationships/image" Target="../media/image25.jpg"/><Relationship Id="rId7" Type="http://schemas.openxmlformats.org/officeDocument/2006/relationships/image" Target="../media/image27.png"/><Relationship Id="rId12"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microsoft.com/office/2007/relationships/hdphoto" Target="../media/hdphoto6.wdp"/><Relationship Id="rId11" Type="http://schemas.openxmlformats.org/officeDocument/2006/relationships/image" Target="../media/image30.sv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14.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18" Type="http://schemas.microsoft.com/office/2007/relationships/hdphoto" Target="../media/hdphoto4.wdp"/><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customXml" Target="../ink/ink11.xml"/><Relationship Id="rId17" Type="http://schemas.openxmlformats.org/officeDocument/2006/relationships/image" Target="../media/image21.png"/><Relationship Id="rId2" Type="http://schemas.openxmlformats.org/officeDocument/2006/relationships/notesSlide" Target="../notesSlides/notesSlide13.xml"/><Relationship Id="rId16"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image" Target="../media/image14.png"/><Relationship Id="rId11" Type="http://schemas.microsoft.com/office/2007/relationships/hdphoto" Target="../media/hdphoto3.wdp"/><Relationship Id="rId5" Type="http://schemas.openxmlformats.org/officeDocument/2006/relationships/image" Target="../media/image13.png"/><Relationship Id="rId15" Type="http://schemas.openxmlformats.org/officeDocument/2006/relationships/image" Target="../media/image19.png"/><Relationship Id="rId10" Type="http://schemas.openxmlformats.org/officeDocument/2006/relationships/image" Target="../media/image17.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customXml" Target="../ink/ink1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5.png"/><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8.wdp"/></Relationships>
</file>

<file path=ppt/slides/_rels/slide17.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3.png"/><Relationship Id="rId5" Type="http://schemas.microsoft.com/office/2007/relationships/hdphoto" Target="../media/hdphoto6.wdp"/><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9.png"/><Relationship Id="rId4" Type="http://schemas.microsoft.com/office/2007/relationships/hdphoto" Target="../media/hdphoto8.wdp"/></Relationships>
</file>

<file path=ppt/slides/_rels/slide19.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customXml" Target="../ink/ink16.xml"/><Relationship Id="rId3" Type="http://schemas.microsoft.com/office/2007/relationships/hdphoto" Target="../media/hdphoto1.wdp"/><Relationship Id="rId7" Type="http://schemas.openxmlformats.org/officeDocument/2006/relationships/image" Target="../media/image17.png"/><Relationship Id="rId12" Type="http://schemas.openxmlformats.org/officeDocument/2006/relationships/image" Target="../media/image19.png"/><Relationship Id="rId17" Type="http://schemas.microsoft.com/office/2007/relationships/hdphoto" Target="../media/hdphoto4.wdp"/><Relationship Id="rId2" Type="http://schemas.openxmlformats.org/officeDocument/2006/relationships/image" Target="../media/image12.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customXml" Target="../ink/ink15.xml"/><Relationship Id="rId5" Type="http://schemas.openxmlformats.org/officeDocument/2006/relationships/image" Target="../media/image14.png"/><Relationship Id="rId15" Type="http://schemas.microsoft.com/office/2007/relationships/hdphoto" Target="../media/hdphoto2.wdp"/><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customXml" Target="../ink/ink14.xml"/><Relationship Id="rId1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2.png"/><Relationship Id="rId7" Type="http://schemas.microsoft.com/office/2007/relationships/hdphoto" Target="../media/hdphoto4.wdp"/><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40.png"/><Relationship Id="rId5" Type="http://schemas.microsoft.com/office/2007/relationships/hdphoto" Target="../media/hdphoto2.wdp"/><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microsoft.com/office/2007/relationships/hdphoto" Target="../media/hdphoto4.wdp"/><Relationship Id="rId5" Type="http://schemas.openxmlformats.org/officeDocument/2006/relationships/image" Target="../media/image40.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30.svg"/><Relationship Id="rId13" Type="http://schemas.microsoft.com/office/2007/relationships/hdphoto" Target="../media/hdphoto4.wdp"/><Relationship Id="rId3" Type="http://schemas.openxmlformats.org/officeDocument/2006/relationships/image" Target="../media/image25.jpg"/><Relationship Id="rId7" Type="http://schemas.openxmlformats.org/officeDocument/2006/relationships/image" Target="../media/image29.png"/><Relationship Id="rId12"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44.png"/><Relationship Id="rId5" Type="http://schemas.microsoft.com/office/2007/relationships/hdphoto" Target="../media/hdphoto6.wdp"/><Relationship Id="rId15" Type="http://schemas.microsoft.com/office/2007/relationships/hdphoto" Target="../media/hdphoto7.wdp"/><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customXml" Target="../ink/ink18.xml"/><Relationship Id="rId3" Type="http://schemas.microsoft.com/office/2007/relationships/hdphoto" Target="../media/hdphoto1.wdp"/><Relationship Id="rId7" Type="http://schemas.openxmlformats.org/officeDocument/2006/relationships/image" Target="../media/image16.png"/><Relationship Id="rId12" Type="http://schemas.openxmlformats.org/officeDocument/2006/relationships/image" Target="../media/image18.png"/><Relationship Id="rId17" Type="http://schemas.microsoft.com/office/2007/relationships/hdphoto" Target="../media/hdphoto4.wdp"/><Relationship Id="rId2" Type="http://schemas.openxmlformats.org/officeDocument/2006/relationships/image" Target="../media/image12.png"/><Relationship Id="rId16"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customXml" Target="../ink/ink17.xml"/><Relationship Id="rId5" Type="http://schemas.openxmlformats.org/officeDocument/2006/relationships/image" Target="../media/image14.png"/><Relationship Id="rId15" Type="http://schemas.openxmlformats.org/officeDocument/2006/relationships/customXml" Target="../ink/ink19.xml"/><Relationship Id="rId10" Type="http://schemas.microsoft.com/office/2007/relationships/hdphoto" Target="../media/hdphoto3.wdp"/><Relationship Id="rId4" Type="http://schemas.openxmlformats.org/officeDocument/2006/relationships/image" Target="../media/image13.png"/><Relationship Id="rId9" Type="http://schemas.openxmlformats.org/officeDocument/2006/relationships/image" Target="../media/image17.png"/><Relationship Id="rId1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47.png"/><Relationship Id="rId5" Type="http://schemas.microsoft.com/office/2007/relationships/hdphoto" Target="../media/hdphoto9.wdp"/><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30.svg"/><Relationship Id="rId13" Type="http://schemas.openxmlformats.org/officeDocument/2006/relationships/image" Target="../media/image46.png"/><Relationship Id="rId3" Type="http://schemas.openxmlformats.org/officeDocument/2006/relationships/image" Target="../media/image25.jpg"/><Relationship Id="rId7" Type="http://schemas.openxmlformats.org/officeDocument/2006/relationships/image" Target="../media/image29.png"/><Relationship Id="rId12" Type="http://schemas.microsoft.com/office/2007/relationships/hdphoto" Target="../media/hdphoto7.wdp"/><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27.png"/><Relationship Id="rId5" Type="http://schemas.microsoft.com/office/2007/relationships/hdphoto" Target="../media/hdphoto6.wdp"/><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microsoft.com/office/2007/relationships/hdphoto" Target="../media/hdphoto9.wdp"/></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customXml" Target="../ink/ink21.xml"/><Relationship Id="rId3" Type="http://schemas.openxmlformats.org/officeDocument/2006/relationships/image" Target="../media/image12.png"/><Relationship Id="rId7" Type="http://schemas.openxmlformats.org/officeDocument/2006/relationships/image" Target="../media/image55.png"/><Relationship Id="rId12" Type="http://schemas.openxmlformats.org/officeDocument/2006/relationships/image" Target="../media/image18.png"/><Relationship Id="rId2" Type="http://schemas.openxmlformats.org/officeDocument/2006/relationships/notesSlide" Target="../notesSlides/notesSlide32.xm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customXml" Target="../ink/ink20.xml"/><Relationship Id="rId5" Type="http://schemas.openxmlformats.org/officeDocument/2006/relationships/image" Target="../media/image13.png"/><Relationship Id="rId15" Type="http://schemas.openxmlformats.org/officeDocument/2006/relationships/customXml" Target="../ink/ink22.xml"/><Relationship Id="rId10" Type="http://schemas.microsoft.com/office/2007/relationships/hdphoto" Target="../media/hdphoto12.wdp"/><Relationship Id="rId4" Type="http://schemas.microsoft.com/office/2007/relationships/hdphoto" Target="../media/hdphoto1.wdp"/><Relationship Id="rId9" Type="http://schemas.openxmlformats.org/officeDocument/2006/relationships/image" Target="../media/image57.png"/><Relationship Id="rId14" Type="http://schemas.openxmlformats.org/officeDocument/2006/relationships/image" Target="../media/image19.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customXml" Target="../ink/ink24.xml"/><Relationship Id="rId3" Type="http://schemas.openxmlformats.org/officeDocument/2006/relationships/image" Target="../media/image12.png"/><Relationship Id="rId7" Type="http://schemas.openxmlformats.org/officeDocument/2006/relationships/image" Target="../media/image55.png"/><Relationship Id="rId12" Type="http://schemas.openxmlformats.org/officeDocument/2006/relationships/image" Target="../media/image18.png"/><Relationship Id="rId2" Type="http://schemas.openxmlformats.org/officeDocument/2006/relationships/notesSlide" Target="../notesSlides/notesSlide33.xml"/><Relationship Id="rId16"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customXml" Target="../ink/ink23.xml"/><Relationship Id="rId5" Type="http://schemas.openxmlformats.org/officeDocument/2006/relationships/image" Target="../media/image13.png"/><Relationship Id="rId15" Type="http://schemas.openxmlformats.org/officeDocument/2006/relationships/customXml" Target="../ink/ink25.xml"/><Relationship Id="rId10" Type="http://schemas.microsoft.com/office/2007/relationships/hdphoto" Target="../media/hdphoto12.wdp"/><Relationship Id="rId4" Type="http://schemas.microsoft.com/office/2007/relationships/hdphoto" Target="../media/hdphoto1.wdp"/><Relationship Id="rId9" Type="http://schemas.openxmlformats.org/officeDocument/2006/relationships/image" Target="../media/image57.png"/><Relationship Id="rId1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2.png"/><Relationship Id="rId7"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54.png"/><Relationship Id="rId9" Type="http://schemas.microsoft.com/office/2007/relationships/hdphoto" Target="../media/hdphoto7.wdp"/></Relationships>
</file>

<file path=ppt/slides/_rels/slide4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2.png"/><Relationship Id="rId7"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66.png"/><Relationship Id="rId9" Type="http://schemas.microsoft.com/office/2007/relationships/hdphoto" Target="../media/hdphoto7.wdp"/></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62.png"/><Relationship Id="rId7"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70.png"/><Relationship Id="rId9" Type="http://schemas.microsoft.com/office/2007/relationships/hdphoto" Target="../media/hdphoto7.wdp"/></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58.png"/></Relationships>
</file>

<file path=ppt/slides/_rels/slide4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2.png"/><Relationship Id="rId7"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27.png"/><Relationship Id="rId4" Type="http://schemas.openxmlformats.org/officeDocument/2006/relationships/image" Target="../media/image58.png"/><Relationship Id="rId9"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74.png"/><Relationship Id="rId5" Type="http://schemas.microsoft.com/office/2007/relationships/hdphoto" Target="../media/hdphoto12.wdp"/><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62.png"/><Relationship Id="rId7"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27.png"/><Relationship Id="rId4" Type="http://schemas.openxmlformats.org/officeDocument/2006/relationships/image" Target="../media/image75.png"/><Relationship Id="rId9" Type="http://schemas.openxmlformats.org/officeDocument/2006/relationships/image" Target="../media/image32.png"/></Relationships>
</file>

<file path=ppt/slides/_rels/slide5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18" Type="http://schemas.openxmlformats.org/officeDocument/2006/relationships/image" Target="../media/image20.png"/><Relationship Id="rId3" Type="http://schemas.openxmlformats.org/officeDocument/2006/relationships/image" Target="../media/image12.png"/><Relationship Id="rId21" Type="http://schemas.openxmlformats.org/officeDocument/2006/relationships/customXml" Target="../ink/ink7.xml"/><Relationship Id="rId7" Type="http://schemas.openxmlformats.org/officeDocument/2006/relationships/image" Target="../media/image15.png"/><Relationship Id="rId12" Type="http://schemas.openxmlformats.org/officeDocument/2006/relationships/customXml" Target="../ink/ink1.xml"/><Relationship Id="rId17" Type="http://schemas.openxmlformats.org/officeDocument/2006/relationships/customXml" Target="../ink/ink4.xml"/><Relationship Id="rId2" Type="http://schemas.openxmlformats.org/officeDocument/2006/relationships/notesSlide" Target="../notesSlides/notesSlide6.xml"/><Relationship Id="rId16" Type="http://schemas.openxmlformats.org/officeDocument/2006/relationships/customXml" Target="../ink/ink3.xml"/><Relationship Id="rId20"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image" Target="../media/image14.png"/><Relationship Id="rId11" Type="http://schemas.microsoft.com/office/2007/relationships/hdphoto" Target="../media/hdphoto3.wdp"/><Relationship Id="rId5" Type="http://schemas.openxmlformats.org/officeDocument/2006/relationships/image" Target="../media/image13.png"/><Relationship Id="rId15" Type="http://schemas.openxmlformats.org/officeDocument/2006/relationships/image" Target="../media/image19.png"/><Relationship Id="rId23" Type="http://schemas.microsoft.com/office/2007/relationships/hdphoto" Target="../media/hdphoto4.wdp"/><Relationship Id="rId10" Type="http://schemas.openxmlformats.org/officeDocument/2006/relationships/image" Target="../media/image17.png"/><Relationship Id="rId19" Type="http://schemas.openxmlformats.org/officeDocument/2006/relationships/customXml" Target="../ink/ink5.xml"/><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customXml" Target="../ink/ink2.xml"/><Relationship Id="rId22"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18" Type="http://schemas.microsoft.com/office/2007/relationships/hdphoto" Target="../media/hdphoto4.wdp"/><Relationship Id="rId3" Type="http://schemas.openxmlformats.org/officeDocument/2006/relationships/image" Target="../media/image12.png"/><Relationship Id="rId7" Type="http://schemas.openxmlformats.org/officeDocument/2006/relationships/image" Target="../media/image15.png"/><Relationship Id="rId12" Type="http://schemas.openxmlformats.org/officeDocument/2006/relationships/customXml" Target="../ink/ink8.xml"/><Relationship Id="rId17"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customXml" Target="../ink/ink10.xml"/><Relationship Id="rId1" Type="http://schemas.openxmlformats.org/officeDocument/2006/relationships/slideLayout" Target="../slideLayouts/slideLayout7.xml"/><Relationship Id="rId6" Type="http://schemas.openxmlformats.org/officeDocument/2006/relationships/image" Target="../media/image14.png"/><Relationship Id="rId11" Type="http://schemas.microsoft.com/office/2007/relationships/hdphoto" Target="../media/hdphoto3.wdp"/><Relationship Id="rId5" Type="http://schemas.openxmlformats.org/officeDocument/2006/relationships/image" Target="../media/image13.png"/><Relationship Id="rId15" Type="http://schemas.openxmlformats.org/officeDocument/2006/relationships/image" Target="../media/image19.png"/><Relationship Id="rId10" Type="http://schemas.openxmlformats.org/officeDocument/2006/relationships/image" Target="../media/image17.png"/><Relationship Id="rId4" Type="http://schemas.microsoft.com/office/2007/relationships/hdphoto" Target="../media/hdphoto1.wdp"/><Relationship Id="rId9" Type="http://schemas.microsoft.com/office/2007/relationships/hdphoto" Target="../media/hdphoto2.wdp"/><Relationship Id="rId14" Type="http://schemas.openxmlformats.org/officeDocument/2006/relationships/customXml" Target="../ink/ink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CCE9F3-D039-A68D-EF09-3F433F5E1BDB}"/>
              </a:ext>
            </a:extLst>
          </p:cNvPr>
          <p:cNvPicPr>
            <a:picLocks noChangeAspect="1"/>
          </p:cNvPicPr>
          <p:nvPr/>
        </p:nvPicPr>
        <p:blipFill>
          <a:blip r:embed="rId3"/>
          <a:stretch>
            <a:fillRect/>
          </a:stretch>
        </p:blipFill>
        <p:spPr>
          <a:xfrm>
            <a:off x="0" y="32885"/>
            <a:ext cx="12192000" cy="6792231"/>
          </a:xfrm>
          <a:prstGeom prst="rect">
            <a:avLst/>
          </a:prstGeom>
        </p:spPr>
      </p:pic>
      <p:sp>
        <p:nvSpPr>
          <p:cNvPr id="2" name="Rectangle 1">
            <a:extLst>
              <a:ext uri="{FF2B5EF4-FFF2-40B4-BE49-F238E27FC236}">
                <a16:creationId xmlns:a16="http://schemas.microsoft.com/office/drawing/2014/main" id="{915CBC49-B691-9A9D-B8AD-F0A4EC25800A}"/>
              </a:ext>
            </a:extLst>
          </p:cNvPr>
          <p:cNvSpPr/>
          <p:nvPr/>
        </p:nvSpPr>
        <p:spPr>
          <a:xfrm>
            <a:off x="7548113" y="3899140"/>
            <a:ext cx="1630393" cy="457200"/>
          </a:xfrm>
          <a:prstGeom prst="rect">
            <a:avLst/>
          </a:prstGeom>
          <a:solidFill>
            <a:srgbClr val="6B2B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3">
            <a:extLst>
              <a:ext uri="{FF2B5EF4-FFF2-40B4-BE49-F238E27FC236}">
                <a16:creationId xmlns:a16="http://schemas.microsoft.com/office/drawing/2014/main" id="{9A77B088-5A14-96A8-AEE3-1CAB419D9C20}"/>
              </a:ext>
            </a:extLst>
          </p:cNvPr>
          <p:cNvSpPr txBox="1"/>
          <p:nvPr/>
        </p:nvSpPr>
        <p:spPr>
          <a:xfrm>
            <a:off x="7548113" y="3785203"/>
            <a:ext cx="2508069" cy="685073"/>
          </a:xfrm>
          <a:prstGeom prst="rect">
            <a:avLst/>
          </a:prstGeom>
          <a:noFill/>
        </p:spPr>
        <p:txBody>
          <a:bodyPr wrap="square" lIns="0" tIns="0" rIns="0" bIns="0" rtlCol="0">
            <a:noAutofit/>
          </a:bodyPr>
          <a:lstStyle/>
          <a:p>
            <a:r>
              <a:rPr lang="en-IN" sz="3733" b="1" dirty="0">
                <a:solidFill>
                  <a:schemeClr val="bg1"/>
                </a:solidFill>
              </a:rPr>
              <a:t>MALAYSIA</a:t>
            </a:r>
            <a:endParaRPr lang="en-IN" sz="2133" b="1" dirty="0">
              <a:solidFill>
                <a:schemeClr val="bg1"/>
              </a:solidFill>
            </a:endParaRPr>
          </a:p>
        </p:txBody>
      </p:sp>
    </p:spTree>
    <p:extLst>
      <p:ext uri="{BB962C8B-B14F-4D97-AF65-F5344CB8AC3E}">
        <p14:creationId xmlns:p14="http://schemas.microsoft.com/office/powerpoint/2010/main" val="2874477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818771-78AF-2518-2A2E-58D5CB3338C5}"/>
              </a:ext>
            </a:extLst>
          </p:cNvPr>
          <p:cNvPicPr>
            <a:picLocks noChangeAspect="1"/>
          </p:cNvPicPr>
          <p:nvPr/>
        </p:nvPicPr>
        <p:blipFill>
          <a:blip r:embed="rId3"/>
          <a:stretch>
            <a:fillRect/>
          </a:stretch>
        </p:blipFill>
        <p:spPr>
          <a:xfrm>
            <a:off x="0" y="7776"/>
            <a:ext cx="12192000" cy="6842449"/>
          </a:xfrm>
          <a:prstGeom prst="rect">
            <a:avLst/>
          </a:prstGeom>
        </p:spPr>
      </p:pic>
      <p:sp>
        <p:nvSpPr>
          <p:cNvPr id="5" name="TextBox 4">
            <a:extLst>
              <a:ext uri="{FF2B5EF4-FFF2-40B4-BE49-F238E27FC236}">
                <a16:creationId xmlns:a16="http://schemas.microsoft.com/office/drawing/2014/main" id="{37D025D4-85E8-C51D-8C8A-AC006AEE950A}"/>
              </a:ext>
            </a:extLst>
          </p:cNvPr>
          <p:cNvSpPr txBox="1"/>
          <p:nvPr/>
        </p:nvSpPr>
        <p:spPr>
          <a:xfrm>
            <a:off x="361951" y="185580"/>
            <a:ext cx="8496299" cy="461665"/>
          </a:xfrm>
          <a:prstGeom prst="rect">
            <a:avLst/>
          </a:prstGeom>
          <a:noFill/>
        </p:spPr>
        <p:txBody>
          <a:bodyPr wrap="square">
            <a:spAutoFit/>
          </a:bodyPr>
          <a:lstStyle/>
          <a:p>
            <a:r>
              <a:rPr lang="en-US" sz="2400" dirty="0">
                <a:solidFill>
                  <a:schemeClr val="bg1"/>
                </a:solidFill>
              </a:rPr>
              <a:t>Benefits</a:t>
            </a:r>
          </a:p>
        </p:txBody>
      </p:sp>
      <p:pic>
        <p:nvPicPr>
          <p:cNvPr id="11" name="Picture 10">
            <a:extLst>
              <a:ext uri="{FF2B5EF4-FFF2-40B4-BE49-F238E27FC236}">
                <a16:creationId xmlns:a16="http://schemas.microsoft.com/office/drawing/2014/main" id="{9D89B1F6-F585-78AC-56F8-634FBAE5BFB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10" b="99452" l="3292" r="97806">
                        <a14:foregroundMark x1="3292" y1="89945" x2="98119" y2="95064"/>
                        <a14:foregroundMark x1="6270" y1="97806" x2="48276" y2="99634"/>
                        <a14:foregroundMark x1="43574" y1="8410" x2="43574" y2="8410"/>
                      </a14:backgroundRemoval>
                    </a14:imgEffect>
                  </a14:imgLayer>
                </a14:imgProps>
              </a:ext>
            </a:extLst>
          </a:blip>
          <a:stretch>
            <a:fillRect/>
          </a:stretch>
        </p:blipFill>
        <p:spPr>
          <a:xfrm>
            <a:off x="1" y="1257299"/>
            <a:ext cx="6182684" cy="5300828"/>
          </a:xfrm>
          <a:prstGeom prst="rect">
            <a:avLst/>
          </a:prstGeom>
        </p:spPr>
      </p:pic>
      <p:sp>
        <p:nvSpPr>
          <p:cNvPr id="14" name="Rectangle: Rounded Corners 13">
            <a:extLst>
              <a:ext uri="{FF2B5EF4-FFF2-40B4-BE49-F238E27FC236}">
                <a16:creationId xmlns:a16="http://schemas.microsoft.com/office/drawing/2014/main" id="{BC901775-802D-5E51-E379-290A0A3B4A24}"/>
              </a:ext>
            </a:extLst>
          </p:cNvPr>
          <p:cNvSpPr/>
          <p:nvPr/>
        </p:nvSpPr>
        <p:spPr>
          <a:xfrm>
            <a:off x="6331178" y="2171701"/>
            <a:ext cx="5860823" cy="3238500"/>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pic>
        <p:nvPicPr>
          <p:cNvPr id="13" name="Picture 12">
            <a:extLst>
              <a:ext uri="{FF2B5EF4-FFF2-40B4-BE49-F238E27FC236}">
                <a16:creationId xmlns:a16="http://schemas.microsoft.com/office/drawing/2014/main" id="{6E5D6917-9755-8E2E-DDA3-8B24E86AE670}"/>
              </a:ext>
            </a:extLst>
          </p:cNvPr>
          <p:cNvPicPr>
            <a:picLocks noChangeAspect="1"/>
          </p:cNvPicPr>
          <p:nvPr/>
        </p:nvPicPr>
        <p:blipFill>
          <a:blip r:embed="rId6"/>
          <a:stretch>
            <a:fillRect/>
          </a:stretch>
        </p:blipFill>
        <p:spPr>
          <a:xfrm>
            <a:off x="6331177" y="2500587"/>
            <a:ext cx="2527072" cy="2527072"/>
          </a:xfrm>
          <a:prstGeom prst="rect">
            <a:avLst/>
          </a:prstGeom>
          <a:effectLst>
            <a:outerShdw blurRad="76200" dir="13500000" sy="23000" kx="1200000" algn="br" rotWithShape="0">
              <a:prstClr val="black">
                <a:alpha val="20000"/>
              </a:prstClr>
            </a:outerShdw>
          </a:effectLst>
        </p:spPr>
      </p:pic>
      <p:sp>
        <p:nvSpPr>
          <p:cNvPr id="15" name="Callout: Line 14">
            <a:extLst>
              <a:ext uri="{FF2B5EF4-FFF2-40B4-BE49-F238E27FC236}">
                <a16:creationId xmlns:a16="http://schemas.microsoft.com/office/drawing/2014/main" id="{F63FB8D4-1BE4-CAC9-DB2F-B4DD69FDEB4C}"/>
              </a:ext>
            </a:extLst>
          </p:cNvPr>
          <p:cNvSpPr/>
          <p:nvPr/>
        </p:nvSpPr>
        <p:spPr>
          <a:xfrm>
            <a:off x="9118601" y="2589488"/>
            <a:ext cx="2920999" cy="420413"/>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2133" dirty="0"/>
              <a:t> USDA Certified</a:t>
            </a:r>
          </a:p>
        </p:txBody>
      </p:sp>
      <p:sp>
        <p:nvSpPr>
          <p:cNvPr id="16" name="Callout: Line 15">
            <a:extLst>
              <a:ext uri="{FF2B5EF4-FFF2-40B4-BE49-F238E27FC236}">
                <a16:creationId xmlns:a16="http://schemas.microsoft.com/office/drawing/2014/main" id="{E085AB19-811D-8A3C-C2BC-278D9A845267}"/>
              </a:ext>
            </a:extLst>
          </p:cNvPr>
          <p:cNvSpPr/>
          <p:nvPr/>
        </p:nvSpPr>
        <p:spPr>
          <a:xfrm>
            <a:off x="9118601" y="3296799"/>
            <a:ext cx="2920999" cy="420415"/>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2133" dirty="0"/>
              <a:t>Cleans the air</a:t>
            </a:r>
          </a:p>
        </p:txBody>
      </p:sp>
      <p:sp>
        <p:nvSpPr>
          <p:cNvPr id="17" name="Callout: Line 16">
            <a:extLst>
              <a:ext uri="{FF2B5EF4-FFF2-40B4-BE49-F238E27FC236}">
                <a16:creationId xmlns:a16="http://schemas.microsoft.com/office/drawing/2014/main" id="{E271217E-D894-0B7F-832C-903EF30AB261}"/>
              </a:ext>
            </a:extLst>
          </p:cNvPr>
          <p:cNvSpPr/>
          <p:nvPr/>
        </p:nvSpPr>
        <p:spPr>
          <a:xfrm>
            <a:off x="9118601" y="3907713"/>
            <a:ext cx="2920999" cy="777959"/>
          </a:xfrm>
          <a:prstGeom prst="borderCallout1">
            <a:avLst>
              <a:gd name="adj1" fmla="val 18750"/>
              <a:gd name="adj2" fmla="val -586"/>
              <a:gd name="adj3" fmla="val 53779"/>
              <a:gd name="adj4" fmla="val -3147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2133" dirty="0"/>
              <a:t>Natural ingredients and environmentally friendly</a:t>
            </a:r>
          </a:p>
        </p:txBody>
      </p:sp>
    </p:spTree>
    <p:extLst>
      <p:ext uri="{BB962C8B-B14F-4D97-AF65-F5344CB8AC3E}">
        <p14:creationId xmlns:p14="http://schemas.microsoft.com/office/powerpoint/2010/main" val="1314503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235E8-33D9-890A-DDAA-A70B7E1624AB}"/>
              </a:ext>
            </a:extLst>
          </p:cNvPr>
          <p:cNvPicPr>
            <a:picLocks noChangeAspect="1"/>
          </p:cNvPicPr>
          <p:nvPr/>
        </p:nvPicPr>
        <p:blipFill>
          <a:blip r:embed="rId3"/>
          <a:srcRect l="2463" r="2463"/>
          <a:stretch/>
        </p:blipFill>
        <p:spPr>
          <a:xfrm>
            <a:off x="-22037" y="1"/>
            <a:ext cx="12238248" cy="6897476"/>
          </a:xfrm>
          <a:prstGeom prst="rect">
            <a:avLst/>
          </a:prstGeom>
        </p:spPr>
      </p:pic>
      <p:pic>
        <p:nvPicPr>
          <p:cNvPr id="6" name="Picture 5">
            <a:extLst>
              <a:ext uri="{FF2B5EF4-FFF2-40B4-BE49-F238E27FC236}">
                <a16:creationId xmlns:a16="http://schemas.microsoft.com/office/drawing/2014/main" id="{D3B87893-A62C-D166-26A6-361D723CD6AD}"/>
              </a:ext>
            </a:extLst>
          </p:cNvPr>
          <p:cNvPicPr>
            <a:picLocks noChangeAspect="1"/>
          </p:cNvPicPr>
          <p:nvPr/>
        </p:nvPicPr>
        <p:blipFill>
          <a:blip r:embed="rId4"/>
          <a:stretch>
            <a:fillRect/>
          </a:stretch>
        </p:blipFill>
        <p:spPr>
          <a:xfrm>
            <a:off x="4746080" y="2883884"/>
            <a:ext cx="2736736" cy="2736736"/>
          </a:xfrm>
          <a:prstGeom prst="rect">
            <a:avLst/>
          </a:prstGeom>
          <a:effectLst>
            <a:outerShdw blurRad="76200" dir="13500000" sy="23000" kx="1200000" algn="br" rotWithShape="0">
              <a:prstClr val="black">
                <a:alpha val="59000"/>
              </a:prstClr>
            </a:outerShdw>
          </a:effectLst>
        </p:spPr>
      </p:pic>
      <p:sp>
        <p:nvSpPr>
          <p:cNvPr id="2" name="Flowchart: Terminator 1">
            <a:extLst>
              <a:ext uri="{FF2B5EF4-FFF2-40B4-BE49-F238E27FC236}">
                <a16:creationId xmlns:a16="http://schemas.microsoft.com/office/drawing/2014/main" id="{1AE54B8C-442E-AD5F-E429-D13EA73687C1}"/>
              </a:ext>
            </a:extLst>
          </p:cNvPr>
          <p:cNvSpPr/>
          <p:nvPr/>
        </p:nvSpPr>
        <p:spPr>
          <a:xfrm>
            <a:off x="376216" y="4930780"/>
            <a:ext cx="1379187"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467" dirty="0"/>
              <a:t> Water based</a:t>
            </a:r>
          </a:p>
        </p:txBody>
      </p:sp>
      <p:sp>
        <p:nvSpPr>
          <p:cNvPr id="36" name="TextBox 35">
            <a:extLst>
              <a:ext uri="{FF2B5EF4-FFF2-40B4-BE49-F238E27FC236}">
                <a16:creationId xmlns:a16="http://schemas.microsoft.com/office/drawing/2014/main" id="{4DFDDAD8-C5A8-7DB7-F52E-551DDB1647A5}"/>
              </a:ext>
            </a:extLst>
          </p:cNvPr>
          <p:cNvSpPr txBox="1"/>
          <p:nvPr/>
        </p:nvSpPr>
        <p:spPr>
          <a:xfrm>
            <a:off x="361951" y="185580"/>
            <a:ext cx="8496299" cy="461665"/>
          </a:xfrm>
          <a:prstGeom prst="rect">
            <a:avLst/>
          </a:prstGeom>
          <a:noFill/>
        </p:spPr>
        <p:txBody>
          <a:bodyPr wrap="square">
            <a:spAutoFit/>
          </a:bodyPr>
          <a:lstStyle/>
          <a:p>
            <a:r>
              <a:rPr lang="en-US" sz="2400" dirty="0">
                <a:solidFill>
                  <a:schemeClr val="bg1"/>
                </a:solidFill>
              </a:rPr>
              <a:t>Features</a:t>
            </a:r>
          </a:p>
        </p:txBody>
      </p:sp>
      <p:grpSp>
        <p:nvGrpSpPr>
          <p:cNvPr id="7" name="Group 6">
            <a:extLst>
              <a:ext uri="{FF2B5EF4-FFF2-40B4-BE49-F238E27FC236}">
                <a16:creationId xmlns:a16="http://schemas.microsoft.com/office/drawing/2014/main" id="{175C1741-22AD-62A8-87AB-355DA9BEA60C}"/>
              </a:ext>
            </a:extLst>
          </p:cNvPr>
          <p:cNvGrpSpPr/>
          <p:nvPr/>
        </p:nvGrpSpPr>
        <p:grpSpPr>
          <a:xfrm>
            <a:off x="1596469" y="4488635"/>
            <a:ext cx="1460500" cy="1447800"/>
            <a:chOff x="708727" y="2738437"/>
            <a:chExt cx="1095375" cy="1085850"/>
          </a:xfrm>
        </p:grpSpPr>
        <p:sp>
          <p:nvSpPr>
            <p:cNvPr id="9" name="Oval 8">
              <a:extLst>
                <a:ext uri="{FF2B5EF4-FFF2-40B4-BE49-F238E27FC236}">
                  <a16:creationId xmlns:a16="http://schemas.microsoft.com/office/drawing/2014/main" id="{BBF2D7B0-1836-0582-BDDA-4ED853AEE49E}"/>
                </a:ext>
              </a:extLst>
            </p:cNvPr>
            <p:cNvSpPr/>
            <p:nvPr/>
          </p:nvSpPr>
          <p:spPr>
            <a:xfrm>
              <a:off x="708727" y="2738437"/>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0" name="Picture 19">
              <a:extLst>
                <a:ext uri="{FF2B5EF4-FFF2-40B4-BE49-F238E27FC236}">
                  <a16:creationId xmlns:a16="http://schemas.microsoft.com/office/drawing/2014/main" id="{59DEF48E-2FEE-29A0-33FF-C07C30CC9FFE}"/>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88889" y1="45783" x2="88889" y2="50602"/>
                        </a14:backgroundRemoval>
                      </a14:imgEffect>
                    </a14:imgLayer>
                  </a14:imgProps>
                </a:ext>
              </a:extLst>
            </a:blip>
            <a:stretch>
              <a:fillRect/>
            </a:stretch>
          </p:blipFill>
          <p:spPr>
            <a:xfrm>
              <a:off x="947128" y="2886124"/>
              <a:ext cx="600000" cy="790476"/>
            </a:xfrm>
            <a:prstGeom prst="rect">
              <a:avLst/>
            </a:prstGeom>
          </p:spPr>
        </p:pic>
      </p:grpSp>
      <p:sp>
        <p:nvSpPr>
          <p:cNvPr id="10" name="Flowchart: Terminator 9">
            <a:extLst>
              <a:ext uri="{FF2B5EF4-FFF2-40B4-BE49-F238E27FC236}">
                <a16:creationId xmlns:a16="http://schemas.microsoft.com/office/drawing/2014/main" id="{261B3433-913D-63F6-3752-4E42CA4EE56B}"/>
              </a:ext>
            </a:extLst>
          </p:cNvPr>
          <p:cNvSpPr/>
          <p:nvPr/>
        </p:nvSpPr>
        <p:spPr>
          <a:xfrm>
            <a:off x="694058" y="3207363"/>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Anti Bacterial</a:t>
            </a:r>
          </a:p>
        </p:txBody>
      </p:sp>
      <p:sp>
        <p:nvSpPr>
          <p:cNvPr id="12" name="Oval 11">
            <a:extLst>
              <a:ext uri="{FF2B5EF4-FFF2-40B4-BE49-F238E27FC236}">
                <a16:creationId xmlns:a16="http://schemas.microsoft.com/office/drawing/2014/main" id="{3B2A6399-488B-1F9F-7BDD-C966ABFA6441}"/>
              </a:ext>
            </a:extLst>
          </p:cNvPr>
          <p:cNvSpPr/>
          <p:nvPr/>
        </p:nvSpPr>
        <p:spPr>
          <a:xfrm>
            <a:off x="2084579" y="2744925"/>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8" name="Picture 17" descr="A black and white logo&#10;&#10;Description automatically generated">
            <a:extLst>
              <a:ext uri="{FF2B5EF4-FFF2-40B4-BE49-F238E27FC236}">
                <a16:creationId xmlns:a16="http://schemas.microsoft.com/office/drawing/2014/main" id="{B0241AFA-2A5A-5697-369C-B4509E9F68D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20833" y1="21250" x2="36111" y2="20000"/>
                        <a14:foregroundMark x1="37500" y1="21250" x2="33333" y2="21250"/>
                      </a14:backgroundRemoval>
                    </a14:imgEffect>
                  </a14:imgLayer>
                </a14:imgProps>
              </a:ext>
            </a:extLst>
          </a:blip>
          <a:stretch>
            <a:fillRect/>
          </a:stretch>
        </p:blipFill>
        <p:spPr>
          <a:xfrm>
            <a:off x="2438754" y="3038644"/>
            <a:ext cx="728717" cy="829880"/>
          </a:xfrm>
          <a:prstGeom prst="rect">
            <a:avLst/>
          </a:prstGeom>
        </p:spPr>
      </p:pic>
      <p:sp>
        <p:nvSpPr>
          <p:cNvPr id="21" name="Flowchart: Terminator 20">
            <a:extLst>
              <a:ext uri="{FF2B5EF4-FFF2-40B4-BE49-F238E27FC236}">
                <a16:creationId xmlns:a16="http://schemas.microsoft.com/office/drawing/2014/main" id="{445F7FFA-0B06-7200-D002-371199582BCD}"/>
              </a:ext>
            </a:extLst>
          </p:cNvPr>
          <p:cNvSpPr/>
          <p:nvPr/>
        </p:nvSpPr>
        <p:spPr>
          <a:xfrm>
            <a:off x="2030701" y="1877132"/>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Finish: Sheen</a:t>
            </a:r>
          </a:p>
        </p:txBody>
      </p:sp>
      <p:sp>
        <p:nvSpPr>
          <p:cNvPr id="13" name="Oval 12">
            <a:extLst>
              <a:ext uri="{FF2B5EF4-FFF2-40B4-BE49-F238E27FC236}">
                <a16:creationId xmlns:a16="http://schemas.microsoft.com/office/drawing/2014/main" id="{FFEBEC15-4BCA-157A-C5ED-988F4C838016}"/>
              </a:ext>
            </a:extLst>
          </p:cNvPr>
          <p:cNvSpPr/>
          <p:nvPr/>
        </p:nvSpPr>
        <p:spPr>
          <a:xfrm>
            <a:off x="3402050" y="1428723"/>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052" name="Picture 4">
            <a:extLst>
              <a:ext uri="{FF2B5EF4-FFF2-40B4-BE49-F238E27FC236}">
                <a16:creationId xmlns:a16="http://schemas.microsoft.com/office/drawing/2014/main" id="{B1F6F6A3-98CF-CDCC-EB4C-269B526175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59494" y="1746223"/>
            <a:ext cx="745609" cy="768204"/>
          </a:xfrm>
          <a:prstGeom prst="rect">
            <a:avLst/>
          </a:prstGeom>
          <a:noFill/>
          <a:extLst>
            <a:ext uri="{909E8E84-426E-40DD-AFC4-6F175D3DCCD1}">
              <a14:hiddenFill xmlns:a14="http://schemas.microsoft.com/office/drawing/2010/main">
                <a:solidFill>
                  <a:srgbClr val="FFFFFF"/>
                </a:solidFill>
              </a14:hiddenFill>
            </a:ext>
          </a:extLst>
        </p:spPr>
      </p:pic>
      <p:sp>
        <p:nvSpPr>
          <p:cNvPr id="22" name="Flowchart: Terminator 21">
            <a:extLst>
              <a:ext uri="{FF2B5EF4-FFF2-40B4-BE49-F238E27FC236}">
                <a16:creationId xmlns:a16="http://schemas.microsoft.com/office/drawing/2014/main" id="{6D4732F9-0300-0F09-1939-A08A6299CF55}"/>
              </a:ext>
            </a:extLst>
          </p:cNvPr>
          <p:cNvSpPr/>
          <p:nvPr/>
        </p:nvSpPr>
        <p:spPr>
          <a:xfrm>
            <a:off x="6541574" y="96904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Coverage: 11-12 mt</a:t>
            </a:r>
            <a:r>
              <a:rPr lang="en-IN" sz="1467" baseline="30000" dirty="0"/>
              <a:t>2</a:t>
            </a:r>
            <a:r>
              <a:rPr lang="en-IN" sz="1467" dirty="0"/>
              <a:t>/Lt</a:t>
            </a:r>
          </a:p>
        </p:txBody>
      </p:sp>
      <p:sp>
        <p:nvSpPr>
          <p:cNvPr id="16" name="Oval 15">
            <a:extLst>
              <a:ext uri="{FF2B5EF4-FFF2-40B4-BE49-F238E27FC236}">
                <a16:creationId xmlns:a16="http://schemas.microsoft.com/office/drawing/2014/main" id="{7C76CE95-5412-79BD-6888-9ACF4303CABC}"/>
              </a:ext>
            </a:extLst>
          </p:cNvPr>
          <p:cNvSpPr/>
          <p:nvPr/>
        </p:nvSpPr>
        <p:spPr>
          <a:xfrm>
            <a:off x="5241707" y="63174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grpSp>
        <p:nvGrpSpPr>
          <p:cNvPr id="37" name="Group 36">
            <a:extLst>
              <a:ext uri="{FF2B5EF4-FFF2-40B4-BE49-F238E27FC236}">
                <a16:creationId xmlns:a16="http://schemas.microsoft.com/office/drawing/2014/main" id="{91CF67B7-CDDE-3EEF-15CE-A7927DCC1DF9}"/>
              </a:ext>
            </a:extLst>
          </p:cNvPr>
          <p:cNvGrpSpPr/>
          <p:nvPr/>
        </p:nvGrpSpPr>
        <p:grpSpPr>
          <a:xfrm>
            <a:off x="5619910" y="1033610"/>
            <a:ext cx="729177" cy="624721"/>
            <a:chOff x="2589132" y="899362"/>
            <a:chExt cx="546883" cy="468541"/>
          </a:xfrm>
        </p:grpSpPr>
        <p:cxnSp>
          <p:nvCxnSpPr>
            <p:cNvPr id="23" name="Connector: Elbow 22">
              <a:extLst>
                <a:ext uri="{FF2B5EF4-FFF2-40B4-BE49-F238E27FC236}">
                  <a16:creationId xmlns:a16="http://schemas.microsoft.com/office/drawing/2014/main" id="{683BF4A3-9ECF-B639-AD98-3F81CDFE6B63}"/>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FCE51985-75B3-69A4-0E97-22C57D10FB06}"/>
                </a:ext>
              </a:extLst>
            </p:cNvPr>
            <p:cNvSpPr txBox="1"/>
            <p:nvPr/>
          </p:nvSpPr>
          <p:spPr>
            <a:xfrm>
              <a:off x="2681991" y="1016000"/>
              <a:ext cx="454024" cy="299662"/>
            </a:xfrm>
            <a:prstGeom prst="rect">
              <a:avLst/>
            </a:prstGeom>
            <a:noFill/>
          </p:spPr>
          <p:txBody>
            <a:bodyPr wrap="square" lIns="0" tIns="0" rIns="0" bIns="0" rtlCol="0">
              <a:noAutofit/>
            </a:bodyPr>
            <a:lstStyle/>
            <a:p>
              <a:r>
                <a:rPr lang="en-IN" sz="1867" dirty="0">
                  <a:solidFill>
                    <a:schemeClr val="bg1"/>
                  </a:solidFill>
                </a:rPr>
                <a:t>mts</a:t>
              </a:r>
              <a:r>
                <a:rPr lang="en-IN" sz="1867" baseline="30000" dirty="0">
                  <a:solidFill>
                    <a:schemeClr val="bg1"/>
                  </a:solidFill>
                </a:rPr>
                <a:t>2</a:t>
              </a:r>
            </a:p>
          </p:txBody>
        </p:sp>
        <p:cxnSp>
          <p:nvCxnSpPr>
            <p:cNvPr id="26" name="Connector: Elbow 25">
              <a:extLst>
                <a:ext uri="{FF2B5EF4-FFF2-40B4-BE49-F238E27FC236}">
                  <a16:creationId xmlns:a16="http://schemas.microsoft.com/office/drawing/2014/main" id="{3F47BA07-7B03-D22E-835E-D2F529062EAE}"/>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24" name="Flowchart: Terminator 23">
            <a:extLst>
              <a:ext uri="{FF2B5EF4-FFF2-40B4-BE49-F238E27FC236}">
                <a16:creationId xmlns:a16="http://schemas.microsoft.com/office/drawing/2014/main" id="{46446790-39B4-7CB6-6143-D7C38E7FA5C7}"/>
              </a:ext>
            </a:extLst>
          </p:cNvPr>
          <p:cNvSpPr/>
          <p:nvPr/>
        </p:nvSpPr>
        <p:spPr>
          <a:xfrm>
            <a:off x="8537354" y="1984028"/>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Drying time:</a:t>
            </a:r>
          </a:p>
          <a:p>
            <a:pPr algn="ctr"/>
            <a:r>
              <a:rPr lang="en-IN" sz="1467" dirty="0"/>
              <a:t> 2-3 hrs</a:t>
            </a:r>
          </a:p>
        </p:txBody>
      </p:sp>
      <p:sp>
        <p:nvSpPr>
          <p:cNvPr id="15" name="Oval 14">
            <a:extLst>
              <a:ext uri="{FF2B5EF4-FFF2-40B4-BE49-F238E27FC236}">
                <a16:creationId xmlns:a16="http://schemas.microsoft.com/office/drawing/2014/main" id="{5F9D29A3-B720-CBF2-9EAF-EB29C4BB0B75}"/>
              </a:ext>
            </a:extLst>
          </p:cNvPr>
          <p:cNvSpPr/>
          <p:nvPr/>
        </p:nvSpPr>
        <p:spPr>
          <a:xfrm>
            <a:off x="7302242" y="1575603"/>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9" name="Graphic 28" descr="Stopwatch with solid fill">
            <a:extLst>
              <a:ext uri="{FF2B5EF4-FFF2-40B4-BE49-F238E27FC236}">
                <a16:creationId xmlns:a16="http://schemas.microsoft.com/office/drawing/2014/main" id="{E31DE23E-4D31-4A1B-C539-F2984D85DB7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72771" y="1770529"/>
            <a:ext cx="919440" cy="919440"/>
          </a:xfrm>
          <a:prstGeom prst="rect">
            <a:avLst/>
          </a:prstGeom>
        </p:spPr>
      </p:pic>
      <p:sp>
        <p:nvSpPr>
          <p:cNvPr id="27" name="Flowchart: Terminator 26">
            <a:extLst>
              <a:ext uri="{FF2B5EF4-FFF2-40B4-BE49-F238E27FC236}">
                <a16:creationId xmlns:a16="http://schemas.microsoft.com/office/drawing/2014/main" id="{7962FB7E-55B3-13E3-F386-325867820628}"/>
              </a:ext>
            </a:extLst>
          </p:cNvPr>
          <p:cNvSpPr/>
          <p:nvPr/>
        </p:nvSpPr>
        <p:spPr>
          <a:xfrm>
            <a:off x="10190675" y="3174385"/>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&gt;1200 shades</a:t>
            </a:r>
          </a:p>
        </p:txBody>
      </p:sp>
      <p:sp>
        <p:nvSpPr>
          <p:cNvPr id="14" name="Oval 13">
            <a:extLst>
              <a:ext uri="{FF2B5EF4-FFF2-40B4-BE49-F238E27FC236}">
                <a16:creationId xmlns:a16="http://schemas.microsoft.com/office/drawing/2014/main" id="{A3CC8427-FA42-D12D-7317-9C1005B929A6}"/>
              </a:ext>
            </a:extLst>
          </p:cNvPr>
          <p:cNvSpPr/>
          <p:nvPr/>
        </p:nvSpPr>
        <p:spPr>
          <a:xfrm>
            <a:off x="8983273" y="2778871"/>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30" name="Picture 29" descr="A colorful circle with a black background&#10;&#10;Description automatically generated">
            <a:extLst>
              <a:ext uri="{FF2B5EF4-FFF2-40B4-BE49-F238E27FC236}">
                <a16:creationId xmlns:a16="http://schemas.microsoft.com/office/drawing/2014/main" id="{17817799-C990-6940-DE0A-807CD49779A4}"/>
              </a:ext>
            </a:extLst>
          </p:cNvPr>
          <p:cNvPicPr>
            <a:picLocks noChangeAspect="1"/>
          </p:cNvPicPr>
          <p:nvPr/>
        </p:nvPicPr>
        <p:blipFill>
          <a:blip r:embed="rId12"/>
          <a:stretch>
            <a:fillRect/>
          </a:stretch>
        </p:blipFill>
        <p:spPr>
          <a:xfrm>
            <a:off x="9348112" y="3068343"/>
            <a:ext cx="760467" cy="760467"/>
          </a:xfrm>
          <a:prstGeom prst="rect">
            <a:avLst/>
          </a:prstGeom>
        </p:spPr>
      </p:pic>
      <p:sp>
        <p:nvSpPr>
          <p:cNvPr id="28" name="Flowchart: Terminator 27">
            <a:extLst>
              <a:ext uri="{FF2B5EF4-FFF2-40B4-BE49-F238E27FC236}">
                <a16:creationId xmlns:a16="http://schemas.microsoft.com/office/drawing/2014/main" id="{C2728AAA-2055-5C79-964A-BDECD7517EB0}"/>
              </a:ext>
            </a:extLst>
          </p:cNvPr>
          <p:cNvSpPr/>
          <p:nvPr/>
        </p:nvSpPr>
        <p:spPr>
          <a:xfrm>
            <a:off x="10670666" y="4966313"/>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1L, 5L buckets</a:t>
            </a:r>
          </a:p>
        </p:txBody>
      </p:sp>
      <p:sp>
        <p:nvSpPr>
          <p:cNvPr id="17" name="Oval 16">
            <a:extLst>
              <a:ext uri="{FF2B5EF4-FFF2-40B4-BE49-F238E27FC236}">
                <a16:creationId xmlns:a16="http://schemas.microsoft.com/office/drawing/2014/main" id="{2B0BBDDA-B7CD-4221-A102-50D6FF01072C}"/>
              </a:ext>
            </a:extLst>
          </p:cNvPr>
          <p:cNvSpPr/>
          <p:nvPr/>
        </p:nvSpPr>
        <p:spPr>
          <a:xfrm>
            <a:off x="9460425" y="4453101"/>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050" name="Picture 2">
            <a:extLst>
              <a:ext uri="{FF2B5EF4-FFF2-40B4-BE49-F238E27FC236}">
                <a16:creationId xmlns:a16="http://schemas.microsoft.com/office/drawing/2014/main" id="{93AEBAB4-E6AE-FFC7-850E-80A80CCABE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25791" y="4736739"/>
            <a:ext cx="769957" cy="80295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9CE779E-8FBA-DDA2-9A14-FE58CEF4C412}"/>
              </a:ext>
            </a:extLst>
          </p:cNvPr>
          <p:cNvSpPr txBox="1"/>
          <p:nvPr/>
        </p:nvSpPr>
        <p:spPr>
          <a:xfrm>
            <a:off x="3757271" y="6203061"/>
            <a:ext cx="4597399" cy="461665"/>
          </a:xfrm>
          <a:prstGeom prst="rect">
            <a:avLst/>
          </a:prstGeom>
          <a:noFill/>
        </p:spPr>
        <p:txBody>
          <a:bodyPr wrap="square">
            <a:spAutoFit/>
          </a:bodyPr>
          <a:lstStyle/>
          <a:p>
            <a:pPr algn="l" rtl="0" fontAlgn="base"/>
            <a:r>
              <a:rPr lang="en-US" sz="2400" i="1" dirty="0">
                <a:solidFill>
                  <a:schemeClr val="bg1"/>
                </a:solidFill>
              </a:rPr>
              <a:t>Click the product to learn more. </a:t>
            </a:r>
          </a:p>
        </p:txBody>
      </p:sp>
    </p:spTree>
    <p:extLst>
      <p:ext uri="{BB962C8B-B14F-4D97-AF65-F5344CB8AC3E}">
        <p14:creationId xmlns:p14="http://schemas.microsoft.com/office/powerpoint/2010/main" val="1161151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748812-1D5D-4331-A171-E6FA9A9C1E77}"/>
              </a:ext>
            </a:extLst>
          </p:cNvPr>
          <p:cNvPicPr>
            <a:picLocks noChangeAspect="1"/>
          </p:cNvPicPr>
          <p:nvPr/>
        </p:nvPicPr>
        <p:blipFill>
          <a:blip r:embed="rId3"/>
          <a:stretch>
            <a:fillRect/>
          </a:stretch>
        </p:blipFill>
        <p:spPr>
          <a:xfrm>
            <a:off x="0" y="7776"/>
            <a:ext cx="12192000" cy="6842449"/>
          </a:xfrm>
          <a:prstGeom prst="rect">
            <a:avLst/>
          </a:prstGeom>
        </p:spPr>
      </p:pic>
      <p:sp>
        <p:nvSpPr>
          <p:cNvPr id="3" name="TextBox 2">
            <a:extLst>
              <a:ext uri="{FF2B5EF4-FFF2-40B4-BE49-F238E27FC236}">
                <a16:creationId xmlns:a16="http://schemas.microsoft.com/office/drawing/2014/main" id="{27AF1B8B-B2DA-564C-CAB5-24AAB9B8283F}"/>
              </a:ext>
            </a:extLst>
          </p:cNvPr>
          <p:cNvSpPr txBox="1"/>
          <p:nvPr/>
        </p:nvSpPr>
        <p:spPr>
          <a:xfrm>
            <a:off x="385173" y="162357"/>
            <a:ext cx="8496299" cy="461665"/>
          </a:xfrm>
          <a:prstGeom prst="rect">
            <a:avLst/>
          </a:prstGeom>
          <a:noFill/>
        </p:spPr>
        <p:txBody>
          <a:bodyPr wrap="square">
            <a:spAutoFit/>
          </a:bodyPr>
          <a:lstStyle/>
          <a:p>
            <a:r>
              <a:rPr lang="en-US" sz="2400" dirty="0">
                <a:solidFill>
                  <a:schemeClr val="bg1"/>
                </a:solidFill>
              </a:rPr>
              <a:t>Result :</a:t>
            </a:r>
          </a:p>
        </p:txBody>
      </p:sp>
      <p:pic>
        <p:nvPicPr>
          <p:cNvPr id="4" name="Picture 3">
            <a:extLst>
              <a:ext uri="{FF2B5EF4-FFF2-40B4-BE49-F238E27FC236}">
                <a16:creationId xmlns:a16="http://schemas.microsoft.com/office/drawing/2014/main" id="{3323234D-64CB-F7C7-0E08-406C0ECB1C5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10" b="99452" l="3292" r="97806">
                        <a14:foregroundMark x1="3292" y1="89945" x2="98119" y2="95064"/>
                        <a14:foregroundMark x1="6270" y1="97806" x2="48276" y2="99634"/>
                        <a14:foregroundMark x1="43574" y1="8410" x2="43574" y2="8410"/>
                      </a14:backgroundRemoval>
                    </a14:imgEffect>
                  </a14:imgLayer>
                </a14:imgProps>
              </a:ext>
            </a:extLst>
          </a:blip>
          <a:stretch>
            <a:fillRect/>
          </a:stretch>
        </p:blipFill>
        <p:spPr>
          <a:xfrm>
            <a:off x="1" y="1549397"/>
            <a:ext cx="6182684" cy="5300828"/>
          </a:xfrm>
          <a:prstGeom prst="rect">
            <a:avLst/>
          </a:prstGeom>
        </p:spPr>
      </p:pic>
    </p:spTree>
    <p:extLst>
      <p:ext uri="{BB962C8B-B14F-4D97-AF65-F5344CB8AC3E}">
        <p14:creationId xmlns:p14="http://schemas.microsoft.com/office/powerpoint/2010/main" val="2318024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A5864-7892-05FF-D0EB-EA2C34281BC4}"/>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8536"/>
            <a:ext cx="12192000" cy="6840928"/>
          </a:xfrm>
          <a:prstGeom prst="rect">
            <a:avLst/>
          </a:prstGeom>
        </p:spPr>
      </p:pic>
      <p:sp>
        <p:nvSpPr>
          <p:cNvPr id="3" name="Oval 2">
            <a:extLst>
              <a:ext uri="{FF2B5EF4-FFF2-40B4-BE49-F238E27FC236}">
                <a16:creationId xmlns:a16="http://schemas.microsoft.com/office/drawing/2014/main" id="{9CA5C7D4-B467-0993-6383-E0458315D603}"/>
              </a:ext>
            </a:extLst>
          </p:cNvPr>
          <p:cNvSpPr/>
          <p:nvPr/>
        </p:nvSpPr>
        <p:spPr>
          <a:xfrm>
            <a:off x="481" y="3921279"/>
            <a:ext cx="9024169" cy="1115029"/>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a:endParaRPr lang="en-IN" sz="2400" dirty="0" err="1">
              <a:solidFill>
                <a:srgbClr val="000000"/>
              </a:solidFill>
            </a:endParaRPr>
          </a:p>
        </p:txBody>
      </p:sp>
      <p:pic>
        <p:nvPicPr>
          <p:cNvPr id="4" name="Picture 2">
            <a:extLst>
              <a:ext uri="{FF2B5EF4-FFF2-40B4-BE49-F238E27FC236}">
                <a16:creationId xmlns:a16="http://schemas.microsoft.com/office/drawing/2014/main" id="{CDC6D0E8-33EE-49E7-9CDB-7798B2E085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5808" y="2913093"/>
            <a:ext cx="3364585" cy="39030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D22AD7C-7D51-9338-6B6A-4390B77AEB05}"/>
              </a:ext>
            </a:extLst>
          </p:cNvPr>
          <p:cNvPicPr>
            <a:picLocks noChangeAspect="1"/>
          </p:cNvPicPr>
          <p:nvPr/>
        </p:nvPicPr>
        <p:blipFill>
          <a:blip r:embed="rId6">
            <a:duotone>
              <a:schemeClr val="bg2">
                <a:shade val="45000"/>
                <a:satMod val="135000"/>
              </a:schemeClr>
              <a:prstClr val="white"/>
            </a:duotone>
          </a:blip>
          <a:stretch>
            <a:fillRect/>
          </a:stretch>
        </p:blipFill>
        <p:spPr>
          <a:xfrm>
            <a:off x="539846" y="2588857"/>
            <a:ext cx="2014236" cy="2014236"/>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F16D28AD-5A6C-7A2E-3C19-864415A47BAD}"/>
              </a:ext>
            </a:extLst>
          </p:cNvPr>
          <p:cNvPicPr>
            <a:picLocks noChangeAspect="1"/>
          </p:cNvPicPr>
          <p:nvPr/>
        </p:nvPicPr>
        <p:blipFill rotWithShape="1">
          <a:blip r:embed="rId7"/>
          <a:srcRect b="10522"/>
          <a:stretch/>
        </p:blipFill>
        <p:spPr>
          <a:xfrm>
            <a:off x="2594386" y="2407260"/>
            <a:ext cx="1758361" cy="2201440"/>
          </a:xfrm>
          <a:prstGeom prst="rect">
            <a:avLst/>
          </a:prstGeom>
          <a:ln w="127000" cap="sq">
            <a:solidFill>
              <a:srgbClr val="FF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C69F4122-E622-099E-DE8A-9069FC836280}"/>
              </a:ext>
            </a:extLst>
          </p:cNvPr>
          <p:cNvPicPr>
            <a:picLocks noChangeAspect="1" noChangeArrowheads="1"/>
          </p:cNvPicPr>
          <p:nvPr/>
        </p:nvPicPr>
        <p:blipFill rotWithShape="1">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9091" b="87987" l="10000" r="90000">
                        <a14:foregroundMark x1="13636" y1="14286" x2="57273" y2="13312"/>
                        <a14:foregroundMark x1="57273" y1="13312" x2="82273" y2="41558"/>
                        <a14:foregroundMark x1="82273" y1="41558" x2="80455" y2="75000"/>
                        <a14:foregroundMark x1="80455" y1="75000" x2="35455" y2="84740"/>
                        <a14:foregroundMark x1="35455" y1="84740" x2="19545" y2="58766"/>
                        <a14:foregroundMark x1="19545" y1="58766" x2="16818" y2="17208"/>
                        <a14:foregroundMark x1="27727" y1="20130" x2="65455" y2="17857"/>
                        <a14:foregroundMark x1="65455" y1="17857" x2="84545" y2="22078"/>
                        <a14:foregroundMark x1="26364" y1="50000" x2="65909" y2="49675"/>
                        <a14:foregroundMark x1="65909" y1="49675" x2="69091" y2="50000"/>
                        <a14:foregroundMark x1="34545" y1="85390" x2="70455" y2="85390"/>
                        <a14:foregroundMark x1="70455" y1="85390" x2="80000" y2="85390"/>
                        <a14:foregroundMark x1="25909" y1="87338" x2="72727" y2="87987"/>
                        <a14:foregroundMark x1="29545" y1="34091" x2="69545" y2="37987"/>
                        <a14:foregroundMark x1="30000" y1="38961" x2="46818" y2="37662"/>
                      </a14:backgroundRemoval>
                    </a14:imgEffect>
                  </a14:imgLayer>
                </a14:imgProps>
              </a:ext>
              <a:ext uri="{28A0092B-C50C-407E-A947-70E740481C1C}">
                <a14:useLocalDpi xmlns:a14="http://schemas.microsoft.com/office/drawing/2010/main" val="0"/>
              </a:ext>
            </a:extLst>
          </a:blip>
          <a:srcRect l="6985" t="6639" r="5949" b="6967"/>
          <a:stretch/>
        </p:blipFill>
        <p:spPr bwMode="auto">
          <a:xfrm>
            <a:off x="4607611" y="2481510"/>
            <a:ext cx="1567544" cy="217786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9A6D80-443B-8884-32B0-4CC181436A07}"/>
              </a:ext>
            </a:extLst>
          </p:cNvPr>
          <p:cNvPicPr>
            <a:picLocks noChangeAspect="1" noChangeArrowheads="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ackgroundRemoval t="9692" b="93833" l="9942" r="89474">
                        <a14:foregroundMark x1="14620" y1="85022" x2="60819" y2="91189"/>
                        <a14:foregroundMark x1="60819" y1="91189" x2="84211" y2="74009"/>
                        <a14:foregroundMark x1="10526" y1="22026" x2="10526" y2="25110"/>
                        <a14:foregroundMark x1="89474" y1="26432" x2="89474" y2="27753"/>
                        <a14:foregroundMark x1="78363" y1="93833" x2="16374" y2="91189"/>
                        <a14:foregroundMark x1="77778" y1="93833" x2="19298" y2="91630"/>
                      </a14:backgroundRemoval>
                    </a14:imgEffect>
                  </a14:imgLayer>
                </a14:imgProps>
              </a:ext>
            </a:extLst>
          </a:blip>
          <a:srcRect l="2093" r="2093"/>
          <a:stretch/>
        </p:blipFill>
        <p:spPr bwMode="auto">
          <a:xfrm>
            <a:off x="6987469" y="2348818"/>
            <a:ext cx="1571921" cy="217786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235B3BBC-AA7F-0094-7EBD-256DBF7EB75B}"/>
              </a:ext>
            </a:extLst>
          </p:cNvPr>
          <p:cNvSpPr/>
          <p:nvPr/>
        </p:nvSpPr>
        <p:spPr>
          <a:xfrm>
            <a:off x="394153" y="1249807"/>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solidFill>
                  <a:schemeClr val="bg1"/>
                </a:solidFill>
                <a:latin typeface="Colour Sans" panose="02000503030000020004" pitchFamily="2" charset="0"/>
              </a:rPr>
              <a:t>Dulux Better Living Air Clean Biobased</a:t>
            </a:r>
          </a:p>
        </p:txBody>
      </p:sp>
      <p:sp>
        <p:nvSpPr>
          <p:cNvPr id="10" name="Speech Bubble: Rectangle with Corners Rounded 9">
            <a:extLst>
              <a:ext uri="{FF2B5EF4-FFF2-40B4-BE49-F238E27FC236}">
                <a16:creationId xmlns:a16="http://schemas.microsoft.com/office/drawing/2014/main" id="{3AE89775-C00A-9E4C-54F9-FEFEE56A30BE}"/>
              </a:ext>
            </a:extLst>
          </p:cNvPr>
          <p:cNvSpPr/>
          <p:nvPr/>
        </p:nvSpPr>
        <p:spPr>
          <a:xfrm>
            <a:off x="2621107" y="1249805"/>
            <a:ext cx="2014236"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Ambiance Pearl Glo</a:t>
            </a:r>
          </a:p>
        </p:txBody>
      </p:sp>
      <p:sp>
        <p:nvSpPr>
          <p:cNvPr id="11" name="Speech Bubble: Rectangle with Corners Rounded 10">
            <a:extLst>
              <a:ext uri="{FF2B5EF4-FFF2-40B4-BE49-F238E27FC236}">
                <a16:creationId xmlns:a16="http://schemas.microsoft.com/office/drawing/2014/main" id="{88F1FB80-F221-9B39-5DD2-EA7C5DC7830D}"/>
              </a:ext>
            </a:extLst>
          </p:cNvPr>
          <p:cNvSpPr/>
          <p:nvPr/>
        </p:nvSpPr>
        <p:spPr>
          <a:xfrm>
            <a:off x="4816241" y="1266878"/>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EasyClean Plus /EasyClean</a:t>
            </a:r>
          </a:p>
        </p:txBody>
      </p:sp>
      <p:sp>
        <p:nvSpPr>
          <p:cNvPr id="12" name="Speech Bubble: Rectangle with Corners Rounded 11">
            <a:extLst>
              <a:ext uri="{FF2B5EF4-FFF2-40B4-BE49-F238E27FC236}">
                <a16:creationId xmlns:a16="http://schemas.microsoft.com/office/drawing/2014/main" id="{E0D07B7F-3B10-94F1-BA7B-CCA2403F2909}"/>
              </a:ext>
            </a:extLst>
          </p:cNvPr>
          <p:cNvSpPr/>
          <p:nvPr/>
        </p:nvSpPr>
        <p:spPr>
          <a:xfrm>
            <a:off x="7011374" y="1249803"/>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Pentalite </a:t>
            </a:r>
          </a:p>
        </p:txBody>
      </p:sp>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EECE277D-6129-9244-4E37-E7ECC5DEF99C}"/>
                  </a:ext>
                </a:extLst>
              </p14:cNvPr>
              <p14:cNvContentPartPr/>
              <p14:nvPr/>
            </p14:nvContentPartPr>
            <p14:xfrm>
              <a:off x="444648" y="4180061"/>
              <a:ext cx="480" cy="480"/>
            </p14:xfrm>
          </p:contentPart>
        </mc:Choice>
        <mc:Fallback xmlns="">
          <p:pic>
            <p:nvPicPr>
              <p:cNvPr id="13" name="Ink 12">
                <a:extLst>
                  <a:ext uri="{FF2B5EF4-FFF2-40B4-BE49-F238E27FC236}">
                    <a16:creationId xmlns:a16="http://schemas.microsoft.com/office/drawing/2014/main" id="{EECE277D-6129-9244-4E37-E7ECC5DEF99C}"/>
                  </a:ext>
                </a:extLst>
              </p:cNvPr>
              <p:cNvPicPr/>
              <p:nvPr/>
            </p:nvPicPr>
            <p:blipFill>
              <a:blip r:embed="rId13"/>
              <a:stretch>
                <a:fillRect/>
              </a:stretch>
            </p:blipFill>
            <p:spPr>
              <a:xfrm>
                <a:off x="436488" y="4171901"/>
                <a:ext cx="1680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Ink 13">
                <a:extLst>
                  <a:ext uri="{FF2B5EF4-FFF2-40B4-BE49-F238E27FC236}">
                    <a16:creationId xmlns:a16="http://schemas.microsoft.com/office/drawing/2014/main" id="{09DA8FBF-3930-C76B-BA61-C8031559EE80}"/>
                  </a:ext>
                </a:extLst>
              </p14:cNvPr>
              <p14:cNvContentPartPr/>
              <p14:nvPr/>
            </p14:nvContentPartPr>
            <p14:xfrm>
              <a:off x="16623048" y="3676541"/>
              <a:ext cx="8160" cy="480"/>
            </p14:xfrm>
          </p:contentPart>
        </mc:Choice>
        <mc:Fallback xmlns="">
          <p:pic>
            <p:nvPicPr>
              <p:cNvPr id="14" name="Ink 13">
                <a:extLst>
                  <a:ext uri="{FF2B5EF4-FFF2-40B4-BE49-F238E27FC236}">
                    <a16:creationId xmlns:a16="http://schemas.microsoft.com/office/drawing/2014/main" id="{09DA8FBF-3930-C76B-BA61-C8031559EE80}"/>
                  </a:ext>
                </a:extLst>
              </p:cNvPr>
              <p:cNvPicPr/>
              <p:nvPr/>
            </p:nvPicPr>
            <p:blipFill>
              <a:blip r:embed="rId15"/>
              <a:stretch>
                <a:fillRect/>
              </a:stretch>
            </p:blipFill>
            <p:spPr>
              <a:xfrm>
                <a:off x="16617017" y="3668381"/>
                <a:ext cx="20223"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2EE93E71-FCD1-E24F-B043-2BBBE8BC18B6}"/>
                  </a:ext>
                </a:extLst>
              </p14:cNvPr>
              <p14:cNvContentPartPr/>
              <p14:nvPr/>
            </p14:nvContentPartPr>
            <p14:xfrm>
              <a:off x="9617448" y="4547741"/>
              <a:ext cx="480" cy="480"/>
            </p14:xfrm>
          </p:contentPart>
        </mc:Choice>
        <mc:Fallback xmlns="">
          <p:pic>
            <p:nvPicPr>
              <p:cNvPr id="15" name="Ink 14">
                <a:extLst>
                  <a:ext uri="{FF2B5EF4-FFF2-40B4-BE49-F238E27FC236}">
                    <a16:creationId xmlns:a16="http://schemas.microsoft.com/office/drawing/2014/main" id="{2EE93E71-FCD1-E24F-B043-2BBBE8BC18B6}"/>
                  </a:ext>
                </a:extLst>
              </p:cNvPr>
              <p:cNvPicPr/>
              <p:nvPr/>
            </p:nvPicPr>
            <p:blipFill>
              <a:blip r:embed="rId13"/>
              <a:stretch>
                <a:fillRect/>
              </a:stretch>
            </p:blipFill>
            <p:spPr>
              <a:xfrm>
                <a:off x="9609288" y="4539581"/>
                <a:ext cx="16800" cy="16800"/>
              </a:xfrm>
              <a:prstGeom prst="rect">
                <a:avLst/>
              </a:prstGeom>
            </p:spPr>
          </p:pic>
        </mc:Fallback>
      </mc:AlternateContent>
      <p:sp>
        <p:nvSpPr>
          <p:cNvPr id="20" name="Rectangle: Rounded Corners 19">
            <a:extLst>
              <a:ext uri="{FF2B5EF4-FFF2-40B4-BE49-F238E27FC236}">
                <a16:creationId xmlns:a16="http://schemas.microsoft.com/office/drawing/2014/main" id="{4284F081-8D8B-AC17-5E91-068E1B520F3F}"/>
              </a:ext>
            </a:extLst>
          </p:cNvPr>
          <p:cNvSpPr/>
          <p:nvPr/>
        </p:nvSpPr>
        <p:spPr>
          <a:xfrm>
            <a:off x="1238552" y="4864626"/>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1" name="Rectangle: Rounded Corners 20">
            <a:extLst>
              <a:ext uri="{FF2B5EF4-FFF2-40B4-BE49-F238E27FC236}">
                <a16:creationId xmlns:a16="http://schemas.microsoft.com/office/drawing/2014/main" id="{790F7843-D5F0-4CBB-CB05-92C6EBE89952}"/>
              </a:ext>
            </a:extLst>
          </p:cNvPr>
          <p:cNvSpPr/>
          <p:nvPr/>
        </p:nvSpPr>
        <p:spPr>
          <a:xfrm>
            <a:off x="2367020" y="4934054"/>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2" name="Rectangle: Rounded Corners 21">
            <a:extLst>
              <a:ext uri="{FF2B5EF4-FFF2-40B4-BE49-F238E27FC236}">
                <a16:creationId xmlns:a16="http://schemas.microsoft.com/office/drawing/2014/main" id="{395CFCE9-E25A-DFBD-47C8-1EFAEF24C9F3}"/>
              </a:ext>
            </a:extLst>
          </p:cNvPr>
          <p:cNvSpPr/>
          <p:nvPr/>
        </p:nvSpPr>
        <p:spPr>
          <a:xfrm>
            <a:off x="7717929" y="4809038"/>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3" name="Rectangle: Rounded Corners 22">
            <a:extLst>
              <a:ext uri="{FF2B5EF4-FFF2-40B4-BE49-F238E27FC236}">
                <a16:creationId xmlns:a16="http://schemas.microsoft.com/office/drawing/2014/main" id="{839BB366-0D54-6E01-725C-5E5C841DE95A}"/>
              </a:ext>
            </a:extLst>
          </p:cNvPr>
          <p:cNvSpPr/>
          <p:nvPr/>
        </p:nvSpPr>
        <p:spPr>
          <a:xfrm>
            <a:off x="6904762" y="4930265"/>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4" name="TextBox 23">
            <a:extLst>
              <a:ext uri="{FF2B5EF4-FFF2-40B4-BE49-F238E27FC236}">
                <a16:creationId xmlns:a16="http://schemas.microsoft.com/office/drawing/2014/main" id="{025632A9-D666-14FF-A663-9AA536E040A1}"/>
              </a:ext>
            </a:extLst>
          </p:cNvPr>
          <p:cNvSpPr txBox="1"/>
          <p:nvPr/>
        </p:nvSpPr>
        <p:spPr>
          <a:xfrm>
            <a:off x="202607" y="152716"/>
            <a:ext cx="9540723" cy="461665"/>
          </a:xfrm>
          <a:prstGeom prst="rect">
            <a:avLst/>
          </a:prstGeom>
          <a:noFill/>
        </p:spPr>
        <p:txBody>
          <a:bodyPr wrap="square">
            <a:spAutoFit/>
          </a:bodyPr>
          <a:lstStyle/>
          <a:p>
            <a:r>
              <a:rPr lang="en-GB" sz="2400" dirty="0"/>
              <a:t>INTERIOR PREMIUM WALL PAINT</a:t>
            </a:r>
          </a:p>
        </p:txBody>
      </p:sp>
      <p:pic>
        <p:nvPicPr>
          <p:cNvPr id="25" name="Picture 2">
            <a:extLst>
              <a:ext uri="{FF2B5EF4-FFF2-40B4-BE49-F238E27FC236}">
                <a16:creationId xmlns:a16="http://schemas.microsoft.com/office/drawing/2014/main" id="{794706A9-1C7F-011D-3FF1-6AF18D67B88B}"/>
              </a:ext>
            </a:extLst>
          </p:cNvPr>
          <p:cNvPicPr>
            <a:picLocks noChangeAspect="1" noChangeArrowheads="1"/>
          </p:cNvPicPr>
          <p:nvPr/>
        </p:nvPicPr>
        <p:blipFill rotWithShape="1">
          <a:blip r:embed="rId17">
            <a:duotone>
              <a:schemeClr val="bg2">
                <a:shade val="45000"/>
                <a:satMod val="135000"/>
              </a:schemeClr>
              <a:prstClr val="white"/>
            </a:duotone>
            <a:extLst>
              <a:ext uri="{BEBA8EAE-BF5A-486C-A8C5-ECC9F3942E4B}">
                <a14:imgProps xmlns:a14="http://schemas.microsoft.com/office/drawing/2010/main">
                  <a14:imgLayer r:embed="rId18">
                    <a14:imgEffect>
                      <a14:backgroundRemoval t="9091" b="83766" l="10000" r="90000">
                        <a14:foregroundMark x1="19091" y1="13961" x2="84091" y2="14935"/>
                        <a14:foregroundMark x1="84091" y1="14935" x2="75000" y2="81169"/>
                        <a14:foregroundMark x1="75000" y1="81169" x2="33636" y2="83766"/>
                        <a14:foregroundMark x1="33636" y1="83766" x2="20909" y2="17532"/>
                        <a14:foregroundMark x1="28636" y1="35714" x2="65909" y2="37662"/>
                      </a14:backgroundRemoval>
                    </a14:imgEffect>
                  </a14:imgLayer>
                </a14:imgProps>
              </a:ext>
              <a:ext uri="{28A0092B-C50C-407E-A947-70E740481C1C}">
                <a14:useLocalDpi xmlns:a14="http://schemas.microsoft.com/office/drawing/2010/main" val="0"/>
              </a:ext>
            </a:extLst>
          </a:blip>
          <a:srcRect b="8337"/>
          <a:stretch/>
        </p:blipFill>
        <p:spPr bwMode="auto">
          <a:xfrm>
            <a:off x="5562139" y="2707674"/>
            <a:ext cx="1570955" cy="197607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937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0BE7-0395-511A-816C-0DBFD28AE791}"/>
              </a:ext>
            </a:extLst>
          </p:cNvPr>
          <p:cNvPicPr>
            <a:picLocks noChangeAspect="1"/>
          </p:cNvPicPr>
          <p:nvPr/>
        </p:nvPicPr>
        <p:blipFill>
          <a:blip r:embed="rId3"/>
          <a:srcRect/>
          <a:stretch/>
        </p:blipFill>
        <p:spPr>
          <a:xfrm>
            <a:off x="1" y="-1"/>
            <a:ext cx="12284892" cy="8169079"/>
          </a:xfrm>
          <a:prstGeom prst="rect">
            <a:avLst/>
          </a:prstGeom>
        </p:spPr>
      </p:pic>
      <p:sp>
        <p:nvSpPr>
          <p:cNvPr id="5" name="TextBox 4">
            <a:extLst>
              <a:ext uri="{FF2B5EF4-FFF2-40B4-BE49-F238E27FC236}">
                <a16:creationId xmlns:a16="http://schemas.microsoft.com/office/drawing/2014/main" id="{3D13A472-C62F-E4C7-B729-110C93247501}"/>
              </a:ext>
            </a:extLst>
          </p:cNvPr>
          <p:cNvSpPr txBox="1"/>
          <p:nvPr/>
        </p:nvSpPr>
        <p:spPr>
          <a:xfrm>
            <a:off x="361951" y="185580"/>
            <a:ext cx="8496299" cy="461665"/>
          </a:xfrm>
          <a:prstGeom prst="rect">
            <a:avLst/>
          </a:prstGeom>
          <a:noFill/>
        </p:spPr>
        <p:txBody>
          <a:bodyPr wrap="square">
            <a:spAutoFit/>
          </a:bodyPr>
          <a:lstStyle/>
          <a:p>
            <a:r>
              <a:rPr lang="en-US" sz="2400" dirty="0"/>
              <a:t>Introduction – Ambiance Pearl Glo</a:t>
            </a:r>
          </a:p>
        </p:txBody>
      </p:sp>
      <p:pic>
        <p:nvPicPr>
          <p:cNvPr id="8" name="Picture 7">
            <a:extLst>
              <a:ext uri="{FF2B5EF4-FFF2-40B4-BE49-F238E27FC236}">
                <a16:creationId xmlns:a16="http://schemas.microsoft.com/office/drawing/2014/main" id="{A83F0E88-FA8D-8F21-EE53-57EAD3B6C278}"/>
              </a:ext>
            </a:extLst>
          </p:cNvPr>
          <p:cNvPicPr>
            <a:picLocks noChangeAspect="1"/>
          </p:cNvPicPr>
          <p:nvPr/>
        </p:nvPicPr>
        <p:blipFill rotWithShape="1">
          <a:blip r:embed="rId4"/>
          <a:srcRect b="10593"/>
          <a:stretch/>
        </p:blipFill>
        <p:spPr>
          <a:xfrm>
            <a:off x="1155697" y="1566457"/>
            <a:ext cx="5013843" cy="6288256"/>
          </a:xfrm>
          <a:prstGeom prst="rect">
            <a:avLst/>
          </a:prstGeom>
          <a:effectLst>
            <a:outerShdw blurRad="330200" dist="266700" dir="16080000" sy="23000" kx="1200000" algn="br" rotWithShape="0">
              <a:prstClr val="black">
                <a:alpha val="60000"/>
              </a:prstClr>
            </a:outerShdw>
          </a:effectLst>
        </p:spPr>
      </p:pic>
      <p:sp>
        <p:nvSpPr>
          <p:cNvPr id="3" name="TextBox 2">
            <a:extLst>
              <a:ext uri="{FF2B5EF4-FFF2-40B4-BE49-F238E27FC236}">
                <a16:creationId xmlns:a16="http://schemas.microsoft.com/office/drawing/2014/main" id="{F5A55ED7-F821-5A1C-0A82-E28FEBE042E9}"/>
              </a:ext>
            </a:extLst>
          </p:cNvPr>
          <p:cNvSpPr txBox="1"/>
          <p:nvPr/>
        </p:nvSpPr>
        <p:spPr>
          <a:xfrm>
            <a:off x="6169541" y="4084538"/>
            <a:ext cx="2399695" cy="156966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b="1"/>
            </a:lvl1pPr>
          </a:lstStyle>
          <a:p>
            <a:r>
              <a:rPr lang="en-US" sz="3200"/>
              <a:t>Dulux </a:t>
            </a:r>
            <a:r>
              <a:rPr lang="en-US" sz="3200" dirty="0"/>
              <a:t>Ambiance Pearl Glo</a:t>
            </a:r>
            <a:endParaRPr lang="en-IN" sz="3200" dirty="0"/>
          </a:p>
        </p:txBody>
      </p:sp>
    </p:spTree>
    <p:extLst>
      <p:ext uri="{BB962C8B-B14F-4D97-AF65-F5344CB8AC3E}">
        <p14:creationId xmlns:p14="http://schemas.microsoft.com/office/powerpoint/2010/main" val="548744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54F5A-F6DB-1987-5DA8-AFD883D61F2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4086"/>
            <a:ext cx="12192000" cy="6849829"/>
          </a:xfrm>
          <a:prstGeom prst="rect">
            <a:avLst/>
          </a:prstGeom>
        </p:spPr>
      </p:pic>
      <p:sp>
        <p:nvSpPr>
          <p:cNvPr id="2" name="TextBox 1">
            <a:extLst>
              <a:ext uri="{FF2B5EF4-FFF2-40B4-BE49-F238E27FC236}">
                <a16:creationId xmlns:a16="http://schemas.microsoft.com/office/drawing/2014/main" id="{FB2547F9-F38E-701F-DB8D-71FDB4F4DAC7}"/>
              </a:ext>
            </a:extLst>
          </p:cNvPr>
          <p:cNvSpPr txBox="1"/>
          <p:nvPr/>
        </p:nvSpPr>
        <p:spPr>
          <a:xfrm>
            <a:off x="2277836" y="146876"/>
            <a:ext cx="8496299" cy="461665"/>
          </a:xfrm>
          <a:prstGeom prst="rect">
            <a:avLst/>
          </a:prstGeom>
          <a:noFill/>
        </p:spPr>
        <p:txBody>
          <a:bodyPr wrap="square">
            <a:spAutoFit/>
          </a:bodyPr>
          <a:lstStyle/>
          <a:p>
            <a:r>
              <a:rPr lang="en-US" sz="2400" dirty="0"/>
              <a:t>Problem Statement:</a:t>
            </a:r>
          </a:p>
        </p:txBody>
      </p:sp>
      <p:pic>
        <p:nvPicPr>
          <p:cNvPr id="1026" name="Picture 2">
            <a:extLst>
              <a:ext uri="{FF2B5EF4-FFF2-40B4-BE49-F238E27FC236}">
                <a16:creationId xmlns:a16="http://schemas.microsoft.com/office/drawing/2014/main" id="{490B964C-8B33-1747-6BF4-F84F7C1B78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35835" y="-4085"/>
            <a:ext cx="32766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7E947A88-029A-6094-C316-7D73078BD505}"/>
              </a:ext>
            </a:extLst>
          </p:cNvPr>
          <p:cNvSpPr/>
          <p:nvPr/>
        </p:nvSpPr>
        <p:spPr>
          <a:xfrm>
            <a:off x="6849835" y="146875"/>
            <a:ext cx="2286000" cy="1163479"/>
          </a:xfrm>
          <a:prstGeom prst="cloudCallout">
            <a:avLst>
              <a:gd name="adj1" fmla="val 89326"/>
              <a:gd name="adj2" fmla="val 4025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467" dirty="0"/>
              <a:t>Click this thought bubble to see Ahmad’s thought.</a:t>
            </a:r>
          </a:p>
        </p:txBody>
      </p:sp>
    </p:spTree>
    <p:extLst>
      <p:ext uri="{BB962C8B-B14F-4D97-AF65-F5344CB8AC3E}">
        <p14:creationId xmlns:p14="http://schemas.microsoft.com/office/powerpoint/2010/main" val="3071621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AB7B9-ED73-5185-9219-6E5B4B86699D}"/>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0" y="4086"/>
            <a:ext cx="12192000" cy="6849829"/>
          </a:xfrm>
          <a:prstGeom prst="rect">
            <a:avLst/>
          </a:prstGeom>
        </p:spPr>
      </p:pic>
      <p:sp>
        <p:nvSpPr>
          <p:cNvPr id="2" name="TextBox 1">
            <a:extLst>
              <a:ext uri="{FF2B5EF4-FFF2-40B4-BE49-F238E27FC236}">
                <a16:creationId xmlns:a16="http://schemas.microsoft.com/office/drawing/2014/main" id="{F2CEE42D-68C6-4224-98B3-61A02E9E2A18}"/>
              </a:ext>
            </a:extLst>
          </p:cNvPr>
          <p:cNvSpPr txBox="1"/>
          <p:nvPr/>
        </p:nvSpPr>
        <p:spPr>
          <a:xfrm>
            <a:off x="319768" y="514570"/>
            <a:ext cx="8496299" cy="461665"/>
          </a:xfrm>
          <a:prstGeom prst="rect">
            <a:avLst/>
          </a:prstGeom>
          <a:noFill/>
        </p:spPr>
        <p:txBody>
          <a:bodyPr wrap="square">
            <a:spAutoFit/>
          </a:bodyPr>
          <a:lstStyle/>
          <a:p>
            <a:r>
              <a:rPr lang="en-US" sz="2400" dirty="0">
                <a:solidFill>
                  <a:schemeClr val="bg1"/>
                </a:solidFill>
              </a:rPr>
              <a:t>Benefits</a:t>
            </a:r>
          </a:p>
        </p:txBody>
      </p:sp>
      <p:sp>
        <p:nvSpPr>
          <p:cNvPr id="10" name="Rectangle: Rounded Corners 9">
            <a:extLst>
              <a:ext uri="{FF2B5EF4-FFF2-40B4-BE49-F238E27FC236}">
                <a16:creationId xmlns:a16="http://schemas.microsoft.com/office/drawing/2014/main" id="{4DA71F77-6C78-BA87-3E4A-35F8879EDBCA}"/>
              </a:ext>
            </a:extLst>
          </p:cNvPr>
          <p:cNvSpPr/>
          <p:nvPr/>
        </p:nvSpPr>
        <p:spPr>
          <a:xfrm>
            <a:off x="989013" y="2127366"/>
            <a:ext cx="5860823" cy="3238500"/>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pic>
        <p:nvPicPr>
          <p:cNvPr id="11" name="Picture 10">
            <a:extLst>
              <a:ext uri="{FF2B5EF4-FFF2-40B4-BE49-F238E27FC236}">
                <a16:creationId xmlns:a16="http://schemas.microsoft.com/office/drawing/2014/main" id="{8DCCC63A-4812-0A42-B8D1-BA36C8C5D3CB}"/>
              </a:ext>
            </a:extLst>
          </p:cNvPr>
          <p:cNvPicPr>
            <a:picLocks noChangeAspect="1"/>
          </p:cNvPicPr>
          <p:nvPr/>
        </p:nvPicPr>
        <p:blipFill>
          <a:blip r:embed="rId5"/>
          <a:srcRect/>
          <a:stretch/>
        </p:blipFill>
        <p:spPr>
          <a:xfrm>
            <a:off x="163594" y="2025534"/>
            <a:ext cx="3695495" cy="2874273"/>
          </a:xfrm>
          <a:prstGeom prst="rect">
            <a:avLst/>
          </a:prstGeom>
          <a:effectLst>
            <a:outerShdw blurRad="76200" dir="900000" sx="87000" sy="87000" kx="1200000" algn="br" rotWithShape="0">
              <a:schemeClr val="bg1">
                <a:alpha val="20000"/>
              </a:schemeClr>
            </a:outerShdw>
          </a:effectLst>
        </p:spPr>
      </p:pic>
      <p:sp>
        <p:nvSpPr>
          <p:cNvPr id="12" name="Callout: Line 11">
            <a:extLst>
              <a:ext uri="{FF2B5EF4-FFF2-40B4-BE49-F238E27FC236}">
                <a16:creationId xmlns:a16="http://schemas.microsoft.com/office/drawing/2014/main" id="{B1B483E8-7CD5-179F-B092-19FE6E8ACA54}"/>
              </a:ext>
            </a:extLst>
          </p:cNvPr>
          <p:cNvSpPr/>
          <p:nvPr/>
        </p:nvSpPr>
        <p:spPr>
          <a:xfrm>
            <a:off x="3776435" y="2545154"/>
            <a:ext cx="2920999" cy="420413"/>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2133" dirty="0"/>
              <a:t>Pearlized Mid Sheen</a:t>
            </a:r>
          </a:p>
        </p:txBody>
      </p:sp>
      <p:sp>
        <p:nvSpPr>
          <p:cNvPr id="13" name="Callout: Line 12">
            <a:extLst>
              <a:ext uri="{FF2B5EF4-FFF2-40B4-BE49-F238E27FC236}">
                <a16:creationId xmlns:a16="http://schemas.microsoft.com/office/drawing/2014/main" id="{BC556FC9-8134-7018-1496-159D7343F2B8}"/>
              </a:ext>
            </a:extLst>
          </p:cNvPr>
          <p:cNvSpPr/>
          <p:nvPr/>
        </p:nvSpPr>
        <p:spPr>
          <a:xfrm>
            <a:off x="3776435" y="3252465"/>
            <a:ext cx="2920999" cy="420415"/>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2133" dirty="0"/>
              <a:t>Long Lasting colours </a:t>
            </a:r>
          </a:p>
        </p:txBody>
      </p:sp>
      <p:pic>
        <p:nvPicPr>
          <p:cNvPr id="2050" name="Picture 2">
            <a:extLst>
              <a:ext uri="{FF2B5EF4-FFF2-40B4-BE49-F238E27FC236}">
                <a16:creationId xmlns:a16="http://schemas.microsoft.com/office/drawing/2014/main" id="{143DEE15-0600-86F5-18FB-307880A942A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4329" y="0"/>
            <a:ext cx="4381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040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80C96-D510-C410-A022-B2607DA8B7AA}"/>
              </a:ext>
            </a:extLst>
          </p:cNvPr>
          <p:cNvPicPr>
            <a:picLocks noChangeAspect="1"/>
          </p:cNvPicPr>
          <p:nvPr/>
        </p:nvPicPr>
        <p:blipFill>
          <a:blip r:embed="rId3"/>
          <a:srcRect l="2463" r="2463"/>
          <a:stretch/>
        </p:blipFill>
        <p:spPr>
          <a:xfrm>
            <a:off x="-22037" y="1"/>
            <a:ext cx="12238248" cy="6897476"/>
          </a:xfrm>
          <a:prstGeom prst="rect">
            <a:avLst/>
          </a:prstGeom>
        </p:spPr>
      </p:pic>
      <p:sp>
        <p:nvSpPr>
          <p:cNvPr id="2" name="TextBox 1">
            <a:extLst>
              <a:ext uri="{FF2B5EF4-FFF2-40B4-BE49-F238E27FC236}">
                <a16:creationId xmlns:a16="http://schemas.microsoft.com/office/drawing/2014/main" id="{E72A4C5E-1A79-C456-BD67-A0E753EF8A45}"/>
              </a:ext>
            </a:extLst>
          </p:cNvPr>
          <p:cNvSpPr txBox="1"/>
          <p:nvPr/>
        </p:nvSpPr>
        <p:spPr>
          <a:xfrm>
            <a:off x="361951" y="185580"/>
            <a:ext cx="8496299" cy="461665"/>
          </a:xfrm>
          <a:prstGeom prst="rect">
            <a:avLst/>
          </a:prstGeom>
          <a:noFill/>
        </p:spPr>
        <p:txBody>
          <a:bodyPr wrap="square">
            <a:spAutoFit/>
          </a:bodyPr>
          <a:lstStyle/>
          <a:p>
            <a:r>
              <a:rPr lang="en-US" sz="2400" dirty="0"/>
              <a:t>Features</a:t>
            </a:r>
          </a:p>
        </p:txBody>
      </p:sp>
      <p:sp>
        <p:nvSpPr>
          <p:cNvPr id="4" name="Flowchart: Terminator 3">
            <a:extLst>
              <a:ext uri="{FF2B5EF4-FFF2-40B4-BE49-F238E27FC236}">
                <a16:creationId xmlns:a16="http://schemas.microsoft.com/office/drawing/2014/main" id="{538FED77-8225-B5DB-7376-D375F9F79BB1}"/>
              </a:ext>
            </a:extLst>
          </p:cNvPr>
          <p:cNvSpPr/>
          <p:nvPr/>
        </p:nvSpPr>
        <p:spPr>
          <a:xfrm>
            <a:off x="376216" y="4640500"/>
            <a:ext cx="1379187"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467" dirty="0"/>
              <a:t> Water based</a:t>
            </a:r>
          </a:p>
        </p:txBody>
      </p:sp>
      <p:grpSp>
        <p:nvGrpSpPr>
          <p:cNvPr id="5" name="Group 4">
            <a:extLst>
              <a:ext uri="{FF2B5EF4-FFF2-40B4-BE49-F238E27FC236}">
                <a16:creationId xmlns:a16="http://schemas.microsoft.com/office/drawing/2014/main" id="{62009403-60DE-B54C-D593-316906A6548F}"/>
              </a:ext>
            </a:extLst>
          </p:cNvPr>
          <p:cNvGrpSpPr/>
          <p:nvPr/>
        </p:nvGrpSpPr>
        <p:grpSpPr>
          <a:xfrm>
            <a:off x="1596469" y="4198355"/>
            <a:ext cx="1460500" cy="1447800"/>
            <a:chOff x="708727" y="2738437"/>
            <a:chExt cx="1095375" cy="1085850"/>
          </a:xfrm>
        </p:grpSpPr>
        <p:sp>
          <p:nvSpPr>
            <p:cNvPr id="6" name="Oval 5">
              <a:extLst>
                <a:ext uri="{FF2B5EF4-FFF2-40B4-BE49-F238E27FC236}">
                  <a16:creationId xmlns:a16="http://schemas.microsoft.com/office/drawing/2014/main" id="{E73B9275-066E-4448-5C50-C47E2D2DFEC0}"/>
                </a:ext>
              </a:extLst>
            </p:cNvPr>
            <p:cNvSpPr/>
            <p:nvPr/>
          </p:nvSpPr>
          <p:spPr>
            <a:xfrm>
              <a:off x="708727" y="2738437"/>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7" name="Picture 6">
              <a:extLst>
                <a:ext uri="{FF2B5EF4-FFF2-40B4-BE49-F238E27FC236}">
                  <a16:creationId xmlns:a16="http://schemas.microsoft.com/office/drawing/2014/main" id="{8AE08ECF-46F7-9344-2ABB-11006962C37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88889" y1="45783" x2="88889" y2="50602"/>
                        </a14:backgroundRemoval>
                      </a14:imgEffect>
                    </a14:imgLayer>
                  </a14:imgProps>
                </a:ext>
              </a:extLst>
            </a:blip>
            <a:stretch>
              <a:fillRect/>
            </a:stretch>
          </p:blipFill>
          <p:spPr>
            <a:xfrm>
              <a:off x="947128" y="2886124"/>
              <a:ext cx="600000" cy="790476"/>
            </a:xfrm>
            <a:prstGeom prst="rect">
              <a:avLst/>
            </a:prstGeom>
          </p:spPr>
        </p:pic>
      </p:grpSp>
      <p:sp>
        <p:nvSpPr>
          <p:cNvPr id="8" name="Flowchart: Terminator 7">
            <a:extLst>
              <a:ext uri="{FF2B5EF4-FFF2-40B4-BE49-F238E27FC236}">
                <a16:creationId xmlns:a16="http://schemas.microsoft.com/office/drawing/2014/main" id="{F54FF76D-8199-23BE-F670-2D8DED3A7866}"/>
              </a:ext>
            </a:extLst>
          </p:cNvPr>
          <p:cNvSpPr/>
          <p:nvPr/>
        </p:nvSpPr>
        <p:spPr>
          <a:xfrm>
            <a:off x="1045029" y="2747813"/>
            <a:ext cx="1771072" cy="781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Finish: Pearlized Mid Sheen</a:t>
            </a:r>
          </a:p>
        </p:txBody>
      </p:sp>
      <p:sp>
        <p:nvSpPr>
          <p:cNvPr id="9" name="Oval 8">
            <a:extLst>
              <a:ext uri="{FF2B5EF4-FFF2-40B4-BE49-F238E27FC236}">
                <a16:creationId xmlns:a16="http://schemas.microsoft.com/office/drawing/2014/main" id="{C67503EF-D9D3-D038-0FFF-3044598A86EC}"/>
              </a:ext>
            </a:extLst>
          </p:cNvPr>
          <p:cNvSpPr/>
          <p:nvPr/>
        </p:nvSpPr>
        <p:spPr>
          <a:xfrm>
            <a:off x="2714337" y="2414813"/>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0" name="Picture 4">
            <a:extLst>
              <a:ext uri="{FF2B5EF4-FFF2-40B4-BE49-F238E27FC236}">
                <a16:creationId xmlns:a16="http://schemas.microsoft.com/office/drawing/2014/main" id="{751CE5B6-6AE6-9BC0-8420-F69A273956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2665" y="2729258"/>
            <a:ext cx="745609" cy="768204"/>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Terminator 10">
            <a:extLst>
              <a:ext uri="{FF2B5EF4-FFF2-40B4-BE49-F238E27FC236}">
                <a16:creationId xmlns:a16="http://schemas.microsoft.com/office/drawing/2014/main" id="{177D0908-DBE0-289C-96F6-C4274D7F2CEB}"/>
              </a:ext>
            </a:extLst>
          </p:cNvPr>
          <p:cNvSpPr/>
          <p:nvPr/>
        </p:nvSpPr>
        <p:spPr>
          <a:xfrm>
            <a:off x="5107009" y="1026357"/>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Coverage: 11-12 mt</a:t>
            </a:r>
            <a:r>
              <a:rPr lang="en-IN" sz="1467" baseline="30000" dirty="0"/>
              <a:t>2</a:t>
            </a:r>
            <a:r>
              <a:rPr lang="en-IN" sz="1467" dirty="0"/>
              <a:t>/Lt</a:t>
            </a:r>
          </a:p>
        </p:txBody>
      </p:sp>
      <p:sp>
        <p:nvSpPr>
          <p:cNvPr id="12" name="Oval 11">
            <a:extLst>
              <a:ext uri="{FF2B5EF4-FFF2-40B4-BE49-F238E27FC236}">
                <a16:creationId xmlns:a16="http://schemas.microsoft.com/office/drawing/2014/main" id="{DDD8CF1F-B2B3-DD31-54EA-48AB2974FE7A}"/>
              </a:ext>
            </a:extLst>
          </p:cNvPr>
          <p:cNvSpPr/>
          <p:nvPr/>
        </p:nvSpPr>
        <p:spPr>
          <a:xfrm>
            <a:off x="3807142" y="689056"/>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grpSp>
        <p:nvGrpSpPr>
          <p:cNvPr id="13" name="Group 12">
            <a:extLst>
              <a:ext uri="{FF2B5EF4-FFF2-40B4-BE49-F238E27FC236}">
                <a16:creationId xmlns:a16="http://schemas.microsoft.com/office/drawing/2014/main" id="{5A21539C-87F3-0FE4-FF5A-CE8D3C1341DE}"/>
              </a:ext>
            </a:extLst>
          </p:cNvPr>
          <p:cNvGrpSpPr/>
          <p:nvPr/>
        </p:nvGrpSpPr>
        <p:grpSpPr>
          <a:xfrm>
            <a:off x="4185345" y="1090918"/>
            <a:ext cx="729177" cy="624721"/>
            <a:chOff x="2589132" y="899362"/>
            <a:chExt cx="546883" cy="468541"/>
          </a:xfrm>
        </p:grpSpPr>
        <p:cxnSp>
          <p:nvCxnSpPr>
            <p:cNvPr id="14" name="Connector: Elbow 13">
              <a:extLst>
                <a:ext uri="{FF2B5EF4-FFF2-40B4-BE49-F238E27FC236}">
                  <a16:creationId xmlns:a16="http://schemas.microsoft.com/office/drawing/2014/main" id="{C96245BE-D928-8FA6-08A3-703522CC05A7}"/>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AB0D49D-A65E-067F-2DD4-DAF8479C8A92}"/>
                </a:ext>
              </a:extLst>
            </p:cNvPr>
            <p:cNvSpPr txBox="1"/>
            <p:nvPr/>
          </p:nvSpPr>
          <p:spPr>
            <a:xfrm>
              <a:off x="2681991" y="1016000"/>
              <a:ext cx="454024" cy="299662"/>
            </a:xfrm>
            <a:prstGeom prst="rect">
              <a:avLst/>
            </a:prstGeom>
            <a:noFill/>
          </p:spPr>
          <p:txBody>
            <a:bodyPr wrap="square" lIns="0" tIns="0" rIns="0" bIns="0" rtlCol="0">
              <a:noAutofit/>
            </a:bodyPr>
            <a:lstStyle/>
            <a:p>
              <a:r>
                <a:rPr lang="en-IN" sz="1867" dirty="0">
                  <a:solidFill>
                    <a:schemeClr val="bg1"/>
                  </a:solidFill>
                </a:rPr>
                <a:t>mts</a:t>
              </a:r>
              <a:r>
                <a:rPr lang="en-IN" sz="1867" baseline="30000" dirty="0">
                  <a:solidFill>
                    <a:schemeClr val="bg1"/>
                  </a:solidFill>
                </a:rPr>
                <a:t>2</a:t>
              </a:r>
            </a:p>
          </p:txBody>
        </p:sp>
        <p:cxnSp>
          <p:nvCxnSpPr>
            <p:cNvPr id="16" name="Connector: Elbow 15">
              <a:extLst>
                <a:ext uri="{FF2B5EF4-FFF2-40B4-BE49-F238E27FC236}">
                  <a16:creationId xmlns:a16="http://schemas.microsoft.com/office/drawing/2014/main" id="{60EE1248-78EB-144B-62C1-8867B6DA91BB}"/>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7" name="Flowchart: Terminator 16">
            <a:extLst>
              <a:ext uri="{FF2B5EF4-FFF2-40B4-BE49-F238E27FC236}">
                <a16:creationId xmlns:a16="http://schemas.microsoft.com/office/drawing/2014/main" id="{0C6F5965-44E1-0658-8162-EF285A85082B}"/>
              </a:ext>
            </a:extLst>
          </p:cNvPr>
          <p:cNvSpPr/>
          <p:nvPr/>
        </p:nvSpPr>
        <p:spPr>
          <a:xfrm>
            <a:off x="8054291" y="1162501"/>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Drying time:</a:t>
            </a:r>
          </a:p>
          <a:p>
            <a:pPr algn="ctr"/>
            <a:r>
              <a:rPr lang="en-IN" sz="1467" dirty="0"/>
              <a:t> 2-3 hrs</a:t>
            </a:r>
          </a:p>
        </p:txBody>
      </p:sp>
      <p:sp>
        <p:nvSpPr>
          <p:cNvPr id="18" name="Oval 17">
            <a:extLst>
              <a:ext uri="{FF2B5EF4-FFF2-40B4-BE49-F238E27FC236}">
                <a16:creationId xmlns:a16="http://schemas.microsoft.com/office/drawing/2014/main" id="{75E4231A-F106-508B-6FD3-28B5F956D5FC}"/>
              </a:ext>
            </a:extLst>
          </p:cNvPr>
          <p:cNvSpPr/>
          <p:nvPr/>
        </p:nvSpPr>
        <p:spPr>
          <a:xfrm>
            <a:off x="6754859" y="747641"/>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9" name="Graphic 18" descr="Stopwatch with solid fill">
            <a:extLst>
              <a:ext uri="{FF2B5EF4-FFF2-40B4-BE49-F238E27FC236}">
                <a16:creationId xmlns:a16="http://schemas.microsoft.com/office/drawing/2014/main" id="{64990FFD-88E6-93BC-60F6-B0179FF5E7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07564" y="930551"/>
            <a:ext cx="919440" cy="919440"/>
          </a:xfrm>
          <a:prstGeom prst="rect">
            <a:avLst/>
          </a:prstGeom>
        </p:spPr>
      </p:pic>
      <p:sp>
        <p:nvSpPr>
          <p:cNvPr id="20" name="Flowchart: Terminator 19">
            <a:extLst>
              <a:ext uri="{FF2B5EF4-FFF2-40B4-BE49-F238E27FC236}">
                <a16:creationId xmlns:a16="http://schemas.microsoft.com/office/drawing/2014/main" id="{B8D50CFD-DC3A-3A46-85EE-6AE9E087DD6C}"/>
              </a:ext>
            </a:extLst>
          </p:cNvPr>
          <p:cNvSpPr/>
          <p:nvPr/>
        </p:nvSpPr>
        <p:spPr>
          <a:xfrm>
            <a:off x="9502102" y="2809211"/>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&gt;2500 shades</a:t>
            </a:r>
          </a:p>
        </p:txBody>
      </p:sp>
      <p:sp>
        <p:nvSpPr>
          <p:cNvPr id="21" name="Oval 20">
            <a:extLst>
              <a:ext uri="{FF2B5EF4-FFF2-40B4-BE49-F238E27FC236}">
                <a16:creationId xmlns:a16="http://schemas.microsoft.com/office/drawing/2014/main" id="{4ED3174F-A749-CB9C-0D24-22BFE6DD4B2B}"/>
              </a:ext>
            </a:extLst>
          </p:cNvPr>
          <p:cNvSpPr/>
          <p:nvPr/>
        </p:nvSpPr>
        <p:spPr>
          <a:xfrm>
            <a:off x="8294699" y="2413696"/>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2" name="Picture 21" descr="A colorful circle with a black background&#10;&#10;Description automatically generated">
            <a:extLst>
              <a:ext uri="{FF2B5EF4-FFF2-40B4-BE49-F238E27FC236}">
                <a16:creationId xmlns:a16="http://schemas.microsoft.com/office/drawing/2014/main" id="{ED3C3EB5-04C5-7F53-C598-CBA43B4172CD}"/>
              </a:ext>
            </a:extLst>
          </p:cNvPr>
          <p:cNvPicPr>
            <a:picLocks noChangeAspect="1"/>
          </p:cNvPicPr>
          <p:nvPr/>
        </p:nvPicPr>
        <p:blipFill>
          <a:blip r:embed="rId9"/>
          <a:stretch>
            <a:fillRect/>
          </a:stretch>
        </p:blipFill>
        <p:spPr>
          <a:xfrm>
            <a:off x="8652100" y="2695080"/>
            <a:ext cx="760467" cy="760467"/>
          </a:xfrm>
          <a:prstGeom prst="rect">
            <a:avLst/>
          </a:prstGeom>
        </p:spPr>
      </p:pic>
      <p:sp>
        <p:nvSpPr>
          <p:cNvPr id="24" name="Flowchart: Terminator 23">
            <a:extLst>
              <a:ext uri="{FF2B5EF4-FFF2-40B4-BE49-F238E27FC236}">
                <a16:creationId xmlns:a16="http://schemas.microsoft.com/office/drawing/2014/main" id="{B2725BE2-0512-2E10-4641-38AB5923CB15}"/>
              </a:ext>
            </a:extLst>
          </p:cNvPr>
          <p:cNvSpPr/>
          <p:nvPr/>
        </p:nvSpPr>
        <p:spPr>
          <a:xfrm>
            <a:off x="10423311" y="465609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1L, 5L &amp; 18 L</a:t>
            </a:r>
          </a:p>
        </p:txBody>
      </p:sp>
      <p:sp>
        <p:nvSpPr>
          <p:cNvPr id="25" name="Oval 24">
            <a:extLst>
              <a:ext uri="{FF2B5EF4-FFF2-40B4-BE49-F238E27FC236}">
                <a16:creationId xmlns:a16="http://schemas.microsoft.com/office/drawing/2014/main" id="{ED2D936E-1F21-DF7E-99E3-CE461DDEB53E}"/>
              </a:ext>
            </a:extLst>
          </p:cNvPr>
          <p:cNvSpPr/>
          <p:nvPr/>
        </p:nvSpPr>
        <p:spPr>
          <a:xfrm>
            <a:off x="9213070" y="4142887"/>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6" name="Picture 2">
            <a:extLst>
              <a:ext uri="{FF2B5EF4-FFF2-40B4-BE49-F238E27FC236}">
                <a16:creationId xmlns:a16="http://schemas.microsoft.com/office/drawing/2014/main" id="{4714A8BE-1FB9-2ABA-6797-BB1DDC554F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3354" y="4465437"/>
            <a:ext cx="769957" cy="80295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1DA61AD-FE85-BD60-86DB-B13EB688D366}"/>
              </a:ext>
            </a:extLst>
          </p:cNvPr>
          <p:cNvPicPr>
            <a:picLocks noChangeAspect="1"/>
          </p:cNvPicPr>
          <p:nvPr/>
        </p:nvPicPr>
        <p:blipFill rotWithShape="1">
          <a:blip r:embed="rId11"/>
          <a:srcRect b="10593"/>
          <a:stretch/>
        </p:blipFill>
        <p:spPr>
          <a:xfrm>
            <a:off x="4912123" y="2356788"/>
            <a:ext cx="2961501" cy="3379035"/>
          </a:xfrm>
          <a:prstGeom prst="rect">
            <a:avLst/>
          </a:prstGeom>
          <a:effectLst>
            <a:outerShdw blurRad="330200" dist="266700" dir="16080000" sy="23000" kx="1200000" algn="br" rotWithShape="0">
              <a:prstClr val="black">
                <a:alpha val="60000"/>
              </a:prstClr>
            </a:outerShdw>
          </a:effectLst>
        </p:spPr>
      </p:pic>
      <p:sp>
        <p:nvSpPr>
          <p:cNvPr id="29" name="TextBox 28">
            <a:extLst>
              <a:ext uri="{FF2B5EF4-FFF2-40B4-BE49-F238E27FC236}">
                <a16:creationId xmlns:a16="http://schemas.microsoft.com/office/drawing/2014/main" id="{EBDC9500-20B6-1CC6-407C-21AF7B9BACEC}"/>
              </a:ext>
            </a:extLst>
          </p:cNvPr>
          <p:cNvSpPr txBox="1"/>
          <p:nvPr/>
        </p:nvSpPr>
        <p:spPr>
          <a:xfrm>
            <a:off x="3757271" y="6203061"/>
            <a:ext cx="4597399" cy="461665"/>
          </a:xfrm>
          <a:prstGeom prst="rect">
            <a:avLst/>
          </a:prstGeom>
          <a:noFill/>
        </p:spPr>
        <p:txBody>
          <a:bodyPr wrap="square">
            <a:spAutoFit/>
          </a:bodyPr>
          <a:lstStyle/>
          <a:p>
            <a:pPr algn="l" rtl="0" fontAlgn="base"/>
            <a:r>
              <a:rPr lang="en-US" sz="2400" i="1" dirty="0">
                <a:solidFill>
                  <a:schemeClr val="bg1"/>
                </a:solidFill>
              </a:rPr>
              <a:t>Click the product to learn more. </a:t>
            </a:r>
          </a:p>
        </p:txBody>
      </p:sp>
    </p:spTree>
    <p:extLst>
      <p:ext uri="{BB962C8B-B14F-4D97-AF65-F5344CB8AC3E}">
        <p14:creationId xmlns:p14="http://schemas.microsoft.com/office/powerpoint/2010/main" val="2830524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BBF34B-54D8-C746-DF61-FB596BA2E11D}"/>
              </a:ext>
            </a:extLst>
          </p:cNvPr>
          <p:cNvPicPr>
            <a:picLocks noChangeAspect="1"/>
          </p:cNvPicPr>
          <p:nvPr/>
        </p:nvPicPr>
        <p:blipFill>
          <a:blip r:embed="rId3">
            <a:extLst>
              <a:ext uri="{BEBA8EAE-BF5A-486C-A8C5-ECC9F3942E4B}">
                <a14:imgProps xmlns:a14="http://schemas.microsoft.com/office/drawing/2010/main">
                  <a14:imgLayer r:embed="rId4">
                    <a14:imgEffect>
                      <a14:saturation sat="300000"/>
                    </a14:imgEffect>
                  </a14:imgLayer>
                </a14:imgProps>
              </a:ext>
            </a:extLst>
          </a:blip>
          <a:stretch>
            <a:fillRect/>
          </a:stretch>
        </p:blipFill>
        <p:spPr>
          <a:xfrm>
            <a:off x="0" y="4086"/>
            <a:ext cx="12192000" cy="6849829"/>
          </a:xfrm>
          <a:prstGeom prst="rect">
            <a:avLst/>
          </a:prstGeom>
        </p:spPr>
      </p:pic>
      <p:sp>
        <p:nvSpPr>
          <p:cNvPr id="2" name="TextBox 1">
            <a:extLst>
              <a:ext uri="{FF2B5EF4-FFF2-40B4-BE49-F238E27FC236}">
                <a16:creationId xmlns:a16="http://schemas.microsoft.com/office/drawing/2014/main" id="{65CD40E2-85DE-D7FB-2674-0DDA178D990B}"/>
              </a:ext>
            </a:extLst>
          </p:cNvPr>
          <p:cNvSpPr txBox="1"/>
          <p:nvPr/>
        </p:nvSpPr>
        <p:spPr>
          <a:xfrm>
            <a:off x="323247" y="340398"/>
            <a:ext cx="8496299" cy="461665"/>
          </a:xfrm>
          <a:prstGeom prst="rect">
            <a:avLst/>
          </a:prstGeom>
          <a:noFill/>
        </p:spPr>
        <p:txBody>
          <a:bodyPr wrap="square">
            <a:spAutoFit/>
          </a:bodyPr>
          <a:lstStyle/>
          <a:p>
            <a:r>
              <a:rPr lang="en-US" sz="2400" dirty="0">
                <a:solidFill>
                  <a:schemeClr val="bg1"/>
                </a:solidFill>
              </a:rPr>
              <a:t>Results</a:t>
            </a:r>
          </a:p>
        </p:txBody>
      </p:sp>
      <p:pic>
        <p:nvPicPr>
          <p:cNvPr id="3074" name="Picture 2">
            <a:extLst>
              <a:ext uri="{FF2B5EF4-FFF2-40B4-BE49-F238E27FC236}">
                <a16:creationId xmlns:a16="http://schemas.microsoft.com/office/drawing/2014/main" id="{0BC29B50-8EAA-906B-F06D-86157D1E54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1313" y="0"/>
            <a:ext cx="311996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5620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1E9B3-93A0-DD13-A2FC-4621D592AC12}"/>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8536"/>
            <a:ext cx="12192000" cy="6840928"/>
          </a:xfrm>
          <a:prstGeom prst="rect">
            <a:avLst/>
          </a:prstGeom>
        </p:spPr>
      </p:pic>
      <p:sp>
        <p:nvSpPr>
          <p:cNvPr id="3" name="Oval 2">
            <a:extLst>
              <a:ext uri="{FF2B5EF4-FFF2-40B4-BE49-F238E27FC236}">
                <a16:creationId xmlns:a16="http://schemas.microsoft.com/office/drawing/2014/main" id="{5802A2E8-BF6B-6C8A-BE1A-91F6C392E899}"/>
              </a:ext>
            </a:extLst>
          </p:cNvPr>
          <p:cNvSpPr/>
          <p:nvPr/>
        </p:nvSpPr>
        <p:spPr>
          <a:xfrm>
            <a:off x="481" y="3921279"/>
            <a:ext cx="9024169" cy="1115029"/>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a:endParaRPr lang="en-IN" sz="2400" dirty="0" err="1">
              <a:solidFill>
                <a:srgbClr val="000000"/>
              </a:solidFill>
            </a:endParaRPr>
          </a:p>
        </p:txBody>
      </p:sp>
      <p:pic>
        <p:nvPicPr>
          <p:cNvPr id="4" name="Picture 2">
            <a:extLst>
              <a:ext uri="{FF2B5EF4-FFF2-40B4-BE49-F238E27FC236}">
                <a16:creationId xmlns:a16="http://schemas.microsoft.com/office/drawing/2014/main" id="{BA427468-57AA-EB1F-3732-3234FDFD6A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5808" y="2913093"/>
            <a:ext cx="3364585" cy="39030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65552F6-6155-49AA-6DF7-9F0C036762F3}"/>
              </a:ext>
            </a:extLst>
          </p:cNvPr>
          <p:cNvPicPr>
            <a:picLocks noChangeAspect="1"/>
          </p:cNvPicPr>
          <p:nvPr/>
        </p:nvPicPr>
        <p:blipFill>
          <a:blip r:embed="rId5">
            <a:duotone>
              <a:schemeClr val="bg2">
                <a:shade val="45000"/>
                <a:satMod val="135000"/>
              </a:schemeClr>
              <a:prstClr val="white"/>
            </a:duotone>
          </a:blip>
          <a:stretch>
            <a:fillRect/>
          </a:stretch>
        </p:blipFill>
        <p:spPr>
          <a:xfrm>
            <a:off x="539846" y="2588857"/>
            <a:ext cx="2014236" cy="2014236"/>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5A1D7C55-52C1-FCF3-FDF4-92D4888E3ADB}"/>
              </a:ext>
            </a:extLst>
          </p:cNvPr>
          <p:cNvPicPr>
            <a:picLocks noChangeAspect="1"/>
          </p:cNvPicPr>
          <p:nvPr/>
        </p:nvPicPr>
        <p:blipFill rotWithShape="1">
          <a:blip r:embed="rId6">
            <a:duotone>
              <a:schemeClr val="bg2">
                <a:shade val="45000"/>
                <a:satMod val="135000"/>
              </a:schemeClr>
              <a:prstClr val="white"/>
            </a:duotone>
          </a:blip>
          <a:srcRect b="10522"/>
          <a:stretch/>
        </p:blipFill>
        <p:spPr>
          <a:xfrm>
            <a:off x="2594386" y="2407260"/>
            <a:ext cx="1758361" cy="2201440"/>
          </a:xfrm>
          <a:prstGeom prst="rect">
            <a:avLst/>
          </a:prstGeom>
          <a:effectLst>
            <a:outerShdw blurRad="76200" dir="13500000" sy="23000" kx="1200000" algn="br" rotWithShape="0">
              <a:prstClr val="black">
                <a:alpha val="20000"/>
              </a:prstClr>
            </a:outerShdw>
          </a:effectLst>
        </p:spPr>
      </p:pic>
      <p:pic>
        <p:nvPicPr>
          <p:cNvPr id="8" name="Picture 7">
            <a:extLst>
              <a:ext uri="{FF2B5EF4-FFF2-40B4-BE49-F238E27FC236}">
                <a16:creationId xmlns:a16="http://schemas.microsoft.com/office/drawing/2014/main" id="{26F76FE6-5D66-6A17-FF44-FA53E5703C03}"/>
              </a:ext>
            </a:extLst>
          </p:cNvPr>
          <p:cNvPicPr>
            <a:picLocks noChangeAspect="1" noChangeArrowheads="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backgroundRemoval t="9692" b="93833" l="9942" r="89474">
                        <a14:foregroundMark x1="14620" y1="85022" x2="60819" y2="91189"/>
                        <a14:foregroundMark x1="60819" y1="91189" x2="84211" y2="74009"/>
                        <a14:foregroundMark x1="10526" y1="22026" x2="10526" y2="25110"/>
                        <a14:foregroundMark x1="89474" y1="26432" x2="89474" y2="27753"/>
                        <a14:foregroundMark x1="78363" y1="93833" x2="16374" y2="91189"/>
                        <a14:foregroundMark x1="77778" y1="93833" x2="19298" y2="91630"/>
                      </a14:backgroundRemoval>
                    </a14:imgEffect>
                  </a14:imgLayer>
                </a14:imgProps>
              </a:ext>
            </a:extLst>
          </a:blip>
          <a:srcRect l="2093" r="2093"/>
          <a:stretch/>
        </p:blipFill>
        <p:spPr bwMode="auto">
          <a:xfrm>
            <a:off x="6987469" y="2348818"/>
            <a:ext cx="1571921" cy="217786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BF7C594F-FD17-DB4D-41C8-6FF3C8246AB9}"/>
              </a:ext>
            </a:extLst>
          </p:cNvPr>
          <p:cNvSpPr/>
          <p:nvPr/>
        </p:nvSpPr>
        <p:spPr>
          <a:xfrm>
            <a:off x="394153" y="1249807"/>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solidFill>
                  <a:schemeClr val="bg1"/>
                </a:solidFill>
                <a:latin typeface="Colour Sans" panose="02000503030000020004" pitchFamily="2" charset="0"/>
              </a:rPr>
              <a:t>Dulux Better Living Air Clean Biobased</a:t>
            </a:r>
          </a:p>
        </p:txBody>
      </p:sp>
      <p:sp>
        <p:nvSpPr>
          <p:cNvPr id="10" name="Speech Bubble: Rectangle with Corners Rounded 9">
            <a:extLst>
              <a:ext uri="{FF2B5EF4-FFF2-40B4-BE49-F238E27FC236}">
                <a16:creationId xmlns:a16="http://schemas.microsoft.com/office/drawing/2014/main" id="{B056CC10-C942-E534-D7EF-836FF45CBF2C}"/>
              </a:ext>
            </a:extLst>
          </p:cNvPr>
          <p:cNvSpPr/>
          <p:nvPr/>
        </p:nvSpPr>
        <p:spPr>
          <a:xfrm>
            <a:off x="2621107" y="1249805"/>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Ambiance Pearl Glo</a:t>
            </a:r>
          </a:p>
        </p:txBody>
      </p:sp>
      <p:sp>
        <p:nvSpPr>
          <p:cNvPr id="11" name="Speech Bubble: Rectangle with Corners Rounded 10">
            <a:extLst>
              <a:ext uri="{FF2B5EF4-FFF2-40B4-BE49-F238E27FC236}">
                <a16:creationId xmlns:a16="http://schemas.microsoft.com/office/drawing/2014/main" id="{2863B432-8688-1EE4-539F-35AC0AC231A3}"/>
              </a:ext>
            </a:extLst>
          </p:cNvPr>
          <p:cNvSpPr/>
          <p:nvPr/>
        </p:nvSpPr>
        <p:spPr>
          <a:xfrm>
            <a:off x="4816241" y="1266878"/>
            <a:ext cx="2014236"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EasyClean Plus /EasyClean</a:t>
            </a:r>
          </a:p>
        </p:txBody>
      </p:sp>
      <p:sp>
        <p:nvSpPr>
          <p:cNvPr id="12" name="Speech Bubble: Rectangle with Corners Rounded 11">
            <a:extLst>
              <a:ext uri="{FF2B5EF4-FFF2-40B4-BE49-F238E27FC236}">
                <a16:creationId xmlns:a16="http://schemas.microsoft.com/office/drawing/2014/main" id="{5046C53E-EF80-BD10-A2AB-8C9775BA6C7C}"/>
              </a:ext>
            </a:extLst>
          </p:cNvPr>
          <p:cNvSpPr/>
          <p:nvPr/>
        </p:nvSpPr>
        <p:spPr>
          <a:xfrm>
            <a:off x="7011374" y="1249803"/>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Pentalite </a:t>
            </a:r>
          </a:p>
        </p:txBody>
      </p:sp>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0A7C0963-A743-8C3A-6EB0-6F830BCA9EB5}"/>
                  </a:ext>
                </a:extLst>
              </p14:cNvPr>
              <p14:cNvContentPartPr/>
              <p14:nvPr/>
            </p14:nvContentPartPr>
            <p14:xfrm>
              <a:off x="444648" y="4180061"/>
              <a:ext cx="480" cy="480"/>
            </p14:xfrm>
          </p:contentPart>
        </mc:Choice>
        <mc:Fallback xmlns="">
          <p:pic>
            <p:nvPicPr>
              <p:cNvPr id="13" name="Ink 12">
                <a:extLst>
                  <a:ext uri="{FF2B5EF4-FFF2-40B4-BE49-F238E27FC236}">
                    <a16:creationId xmlns:a16="http://schemas.microsoft.com/office/drawing/2014/main" id="{0A7C0963-A743-8C3A-6EB0-6F830BCA9EB5}"/>
                  </a:ext>
                </a:extLst>
              </p:cNvPr>
              <p:cNvPicPr/>
              <p:nvPr/>
            </p:nvPicPr>
            <p:blipFill>
              <a:blip r:embed="rId10"/>
              <a:stretch>
                <a:fillRect/>
              </a:stretch>
            </p:blipFill>
            <p:spPr>
              <a:xfrm>
                <a:off x="436488" y="4171901"/>
                <a:ext cx="1680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Ink 13">
                <a:extLst>
                  <a:ext uri="{FF2B5EF4-FFF2-40B4-BE49-F238E27FC236}">
                    <a16:creationId xmlns:a16="http://schemas.microsoft.com/office/drawing/2014/main" id="{80372A13-C152-7462-F85F-2657723F2DFF}"/>
                  </a:ext>
                </a:extLst>
              </p14:cNvPr>
              <p14:cNvContentPartPr/>
              <p14:nvPr/>
            </p14:nvContentPartPr>
            <p14:xfrm>
              <a:off x="16623048" y="3676541"/>
              <a:ext cx="8160" cy="480"/>
            </p14:xfrm>
          </p:contentPart>
        </mc:Choice>
        <mc:Fallback xmlns="">
          <p:pic>
            <p:nvPicPr>
              <p:cNvPr id="14" name="Ink 13">
                <a:extLst>
                  <a:ext uri="{FF2B5EF4-FFF2-40B4-BE49-F238E27FC236}">
                    <a16:creationId xmlns:a16="http://schemas.microsoft.com/office/drawing/2014/main" id="{80372A13-C152-7462-F85F-2657723F2DFF}"/>
                  </a:ext>
                </a:extLst>
              </p:cNvPr>
              <p:cNvPicPr/>
              <p:nvPr/>
            </p:nvPicPr>
            <p:blipFill>
              <a:blip r:embed="rId12"/>
              <a:stretch>
                <a:fillRect/>
              </a:stretch>
            </p:blipFill>
            <p:spPr>
              <a:xfrm>
                <a:off x="16617017" y="3668381"/>
                <a:ext cx="20223"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Ink 14">
                <a:extLst>
                  <a:ext uri="{FF2B5EF4-FFF2-40B4-BE49-F238E27FC236}">
                    <a16:creationId xmlns:a16="http://schemas.microsoft.com/office/drawing/2014/main" id="{937640F2-67CB-F386-754E-8FE542AA36D2}"/>
                  </a:ext>
                </a:extLst>
              </p14:cNvPr>
              <p14:cNvContentPartPr/>
              <p14:nvPr/>
            </p14:nvContentPartPr>
            <p14:xfrm>
              <a:off x="9617448" y="4547741"/>
              <a:ext cx="480" cy="480"/>
            </p14:xfrm>
          </p:contentPart>
        </mc:Choice>
        <mc:Fallback xmlns="">
          <p:pic>
            <p:nvPicPr>
              <p:cNvPr id="15" name="Ink 14">
                <a:extLst>
                  <a:ext uri="{FF2B5EF4-FFF2-40B4-BE49-F238E27FC236}">
                    <a16:creationId xmlns:a16="http://schemas.microsoft.com/office/drawing/2014/main" id="{937640F2-67CB-F386-754E-8FE542AA36D2}"/>
                  </a:ext>
                </a:extLst>
              </p:cNvPr>
              <p:cNvPicPr/>
              <p:nvPr/>
            </p:nvPicPr>
            <p:blipFill>
              <a:blip r:embed="rId10"/>
              <a:stretch>
                <a:fillRect/>
              </a:stretch>
            </p:blipFill>
            <p:spPr>
              <a:xfrm>
                <a:off x="9609288" y="4539581"/>
                <a:ext cx="16800" cy="16800"/>
              </a:xfrm>
              <a:prstGeom prst="rect">
                <a:avLst/>
              </a:prstGeom>
            </p:spPr>
          </p:pic>
        </mc:Fallback>
      </mc:AlternateContent>
      <p:sp>
        <p:nvSpPr>
          <p:cNvPr id="20" name="Rectangle: Rounded Corners 19">
            <a:extLst>
              <a:ext uri="{FF2B5EF4-FFF2-40B4-BE49-F238E27FC236}">
                <a16:creationId xmlns:a16="http://schemas.microsoft.com/office/drawing/2014/main" id="{A2D8163F-86AF-603D-8F18-DBF8EC9560A0}"/>
              </a:ext>
            </a:extLst>
          </p:cNvPr>
          <p:cNvSpPr/>
          <p:nvPr/>
        </p:nvSpPr>
        <p:spPr>
          <a:xfrm>
            <a:off x="1238552" y="4864626"/>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1" name="Rectangle: Rounded Corners 20">
            <a:extLst>
              <a:ext uri="{FF2B5EF4-FFF2-40B4-BE49-F238E27FC236}">
                <a16:creationId xmlns:a16="http://schemas.microsoft.com/office/drawing/2014/main" id="{2945793F-C3C8-DD90-B1AA-3A638D133EC5}"/>
              </a:ext>
            </a:extLst>
          </p:cNvPr>
          <p:cNvSpPr/>
          <p:nvPr/>
        </p:nvSpPr>
        <p:spPr>
          <a:xfrm>
            <a:off x="2367020" y="4934054"/>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2" name="Rectangle: Rounded Corners 21">
            <a:extLst>
              <a:ext uri="{FF2B5EF4-FFF2-40B4-BE49-F238E27FC236}">
                <a16:creationId xmlns:a16="http://schemas.microsoft.com/office/drawing/2014/main" id="{7D514C9E-30CD-B9C0-F0FA-C122A06CFA97}"/>
              </a:ext>
            </a:extLst>
          </p:cNvPr>
          <p:cNvSpPr/>
          <p:nvPr/>
        </p:nvSpPr>
        <p:spPr>
          <a:xfrm>
            <a:off x="7717929" y="4809038"/>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3" name="Rectangle: Rounded Corners 22">
            <a:extLst>
              <a:ext uri="{FF2B5EF4-FFF2-40B4-BE49-F238E27FC236}">
                <a16:creationId xmlns:a16="http://schemas.microsoft.com/office/drawing/2014/main" id="{A8ECB249-500E-4E69-D60A-C2E42AEE7395}"/>
              </a:ext>
            </a:extLst>
          </p:cNvPr>
          <p:cNvSpPr/>
          <p:nvPr/>
        </p:nvSpPr>
        <p:spPr>
          <a:xfrm>
            <a:off x="6904762" y="4930265"/>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4" name="TextBox 23">
            <a:extLst>
              <a:ext uri="{FF2B5EF4-FFF2-40B4-BE49-F238E27FC236}">
                <a16:creationId xmlns:a16="http://schemas.microsoft.com/office/drawing/2014/main" id="{347C72BB-CB4A-C125-5286-AE70DA4CD7D6}"/>
              </a:ext>
            </a:extLst>
          </p:cNvPr>
          <p:cNvSpPr txBox="1"/>
          <p:nvPr/>
        </p:nvSpPr>
        <p:spPr>
          <a:xfrm>
            <a:off x="202607" y="152716"/>
            <a:ext cx="9540723" cy="461665"/>
          </a:xfrm>
          <a:prstGeom prst="rect">
            <a:avLst/>
          </a:prstGeom>
          <a:noFill/>
        </p:spPr>
        <p:txBody>
          <a:bodyPr wrap="square">
            <a:spAutoFit/>
          </a:bodyPr>
          <a:lstStyle/>
          <a:p>
            <a:r>
              <a:rPr lang="en-GB" sz="2400" dirty="0"/>
              <a:t>INTERIOR PREMIUM WALL PAINT</a:t>
            </a:r>
          </a:p>
        </p:txBody>
      </p:sp>
      <p:grpSp>
        <p:nvGrpSpPr>
          <p:cNvPr id="26" name="Group 25">
            <a:extLst>
              <a:ext uri="{FF2B5EF4-FFF2-40B4-BE49-F238E27FC236}">
                <a16:creationId xmlns:a16="http://schemas.microsoft.com/office/drawing/2014/main" id="{4277E41D-C5AC-2FAF-A2EF-40547F2AA870}"/>
              </a:ext>
            </a:extLst>
          </p:cNvPr>
          <p:cNvGrpSpPr/>
          <p:nvPr/>
        </p:nvGrpSpPr>
        <p:grpSpPr>
          <a:xfrm>
            <a:off x="4607611" y="2481509"/>
            <a:ext cx="2525483" cy="2202235"/>
            <a:chOff x="3455708" y="1861132"/>
            <a:chExt cx="1894112" cy="1651676"/>
          </a:xfrm>
        </p:grpSpPr>
        <p:pic>
          <p:nvPicPr>
            <p:cNvPr id="7" name="Picture 6">
              <a:extLst>
                <a:ext uri="{FF2B5EF4-FFF2-40B4-BE49-F238E27FC236}">
                  <a16:creationId xmlns:a16="http://schemas.microsoft.com/office/drawing/2014/main" id="{8232F3A6-D861-DED6-8B63-EEEF83AEF526}"/>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9091" b="87987" l="10000" r="90000">
                          <a14:foregroundMark x1="13636" y1="14286" x2="57273" y2="13312"/>
                          <a14:foregroundMark x1="57273" y1="13312" x2="82273" y2="41558"/>
                          <a14:foregroundMark x1="82273" y1="41558" x2="80455" y2="75000"/>
                          <a14:foregroundMark x1="80455" y1="75000" x2="35455" y2="84740"/>
                          <a14:foregroundMark x1="35455" y1="84740" x2="19545" y2="58766"/>
                          <a14:foregroundMark x1="19545" y1="58766" x2="16818" y2="17208"/>
                          <a14:foregroundMark x1="27727" y1="20130" x2="65455" y2="17857"/>
                          <a14:foregroundMark x1="65455" y1="17857" x2="84545" y2="22078"/>
                          <a14:foregroundMark x1="26364" y1="50000" x2="65909" y2="49675"/>
                          <a14:foregroundMark x1="65909" y1="49675" x2="69091" y2="50000"/>
                          <a14:foregroundMark x1="34545" y1="85390" x2="70455" y2="85390"/>
                          <a14:foregroundMark x1="70455" y1="85390" x2="80000" y2="85390"/>
                          <a14:foregroundMark x1="25909" y1="87338" x2="72727" y2="87987"/>
                          <a14:foregroundMark x1="29545" y1="34091" x2="69545" y2="37987"/>
                          <a14:foregroundMark x1="30000" y1="38961" x2="46818" y2="37662"/>
                        </a14:backgroundRemoval>
                      </a14:imgEffect>
                    </a14:imgLayer>
                  </a14:imgProps>
                </a:ext>
                <a:ext uri="{28A0092B-C50C-407E-A947-70E740481C1C}">
                  <a14:useLocalDpi xmlns:a14="http://schemas.microsoft.com/office/drawing/2010/main" val="0"/>
                </a:ext>
              </a:extLst>
            </a:blip>
            <a:srcRect l="6985" t="6639" r="5949" b="6967"/>
            <a:stretch/>
          </p:blipFill>
          <p:spPr bwMode="auto">
            <a:xfrm>
              <a:off x="3455708" y="1861132"/>
              <a:ext cx="1175658"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6E4089A4-486F-937E-DBBB-30A38CF7E878}"/>
                </a:ext>
              </a:extLst>
            </p:cNvPr>
            <p:cNvPicPr>
              <a:picLocks noChangeAspect="1" noChangeArrowheads="1"/>
            </p:cNvPicPr>
            <p:nvPr/>
          </p:nvPicPr>
          <p:blipFill rotWithShape="1">
            <a:blip r:embed="rId16">
              <a:extLst>
                <a:ext uri="{BEBA8EAE-BF5A-486C-A8C5-ECC9F3942E4B}">
                  <a14:imgProps xmlns:a14="http://schemas.microsoft.com/office/drawing/2010/main">
                    <a14:imgLayer r:embed="rId17">
                      <a14:imgEffect>
                        <a14:backgroundRemoval t="9091" b="83766" l="10000" r="90000">
                          <a14:foregroundMark x1="19091" y1="13961" x2="84091" y2="14935"/>
                          <a14:foregroundMark x1="84091" y1="14935" x2="75000" y2="81169"/>
                          <a14:foregroundMark x1="75000" y1="81169" x2="33636" y2="83766"/>
                          <a14:foregroundMark x1="33636" y1="83766" x2="20909" y2="17532"/>
                          <a14:foregroundMark x1="28636" y1="35714" x2="65909" y2="37662"/>
                        </a14:backgroundRemoval>
                      </a14:imgEffect>
                    </a14:imgLayer>
                  </a14:imgProps>
                </a:ext>
                <a:ext uri="{28A0092B-C50C-407E-A947-70E740481C1C}">
                  <a14:useLocalDpi xmlns:a14="http://schemas.microsoft.com/office/drawing/2010/main" val="0"/>
                </a:ext>
              </a:extLst>
            </a:blip>
            <a:srcRect b="8337"/>
            <a:stretch/>
          </p:blipFill>
          <p:spPr bwMode="auto">
            <a:xfrm>
              <a:off x="4171604" y="2030755"/>
              <a:ext cx="1178216" cy="148205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49774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CDF52-B907-542D-69DD-7C4F597F7AA5}"/>
              </a:ext>
            </a:extLst>
          </p:cNvPr>
          <p:cNvPicPr>
            <a:picLocks noChangeAspect="1"/>
          </p:cNvPicPr>
          <p:nvPr/>
        </p:nvPicPr>
        <p:blipFill>
          <a:blip r:embed="rId3"/>
          <a:stretch>
            <a:fillRect/>
          </a:stretch>
        </p:blipFill>
        <p:spPr>
          <a:xfrm>
            <a:off x="0" y="2318"/>
            <a:ext cx="12192000" cy="6853365"/>
          </a:xfrm>
          <a:prstGeom prst="rect">
            <a:avLst/>
          </a:prstGeom>
        </p:spPr>
      </p:pic>
    </p:spTree>
    <p:extLst>
      <p:ext uri="{BB962C8B-B14F-4D97-AF65-F5344CB8AC3E}">
        <p14:creationId xmlns:p14="http://schemas.microsoft.com/office/powerpoint/2010/main" val="1465315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0BE7-0395-511A-816C-0DBFD28AE791}"/>
              </a:ext>
            </a:extLst>
          </p:cNvPr>
          <p:cNvPicPr>
            <a:picLocks noChangeAspect="1"/>
          </p:cNvPicPr>
          <p:nvPr/>
        </p:nvPicPr>
        <p:blipFill>
          <a:blip r:embed="rId3"/>
          <a:srcRect/>
          <a:stretch/>
        </p:blipFill>
        <p:spPr>
          <a:xfrm>
            <a:off x="1" y="-1"/>
            <a:ext cx="12284892" cy="8169079"/>
          </a:xfrm>
          <a:prstGeom prst="rect">
            <a:avLst/>
          </a:prstGeom>
        </p:spPr>
      </p:pic>
      <p:sp>
        <p:nvSpPr>
          <p:cNvPr id="5" name="TextBox 4">
            <a:extLst>
              <a:ext uri="{FF2B5EF4-FFF2-40B4-BE49-F238E27FC236}">
                <a16:creationId xmlns:a16="http://schemas.microsoft.com/office/drawing/2014/main" id="{3D13A472-C62F-E4C7-B729-110C93247501}"/>
              </a:ext>
            </a:extLst>
          </p:cNvPr>
          <p:cNvSpPr txBox="1"/>
          <p:nvPr/>
        </p:nvSpPr>
        <p:spPr>
          <a:xfrm>
            <a:off x="361951" y="185580"/>
            <a:ext cx="8496299" cy="461665"/>
          </a:xfrm>
          <a:prstGeom prst="rect">
            <a:avLst/>
          </a:prstGeom>
          <a:noFill/>
        </p:spPr>
        <p:txBody>
          <a:bodyPr wrap="square">
            <a:spAutoFit/>
          </a:bodyPr>
          <a:lstStyle/>
          <a:p>
            <a:r>
              <a:rPr lang="en-US" sz="2400" dirty="0"/>
              <a:t>Introduction</a:t>
            </a:r>
          </a:p>
        </p:txBody>
      </p:sp>
      <p:sp>
        <p:nvSpPr>
          <p:cNvPr id="3" name="TextBox 2">
            <a:extLst>
              <a:ext uri="{FF2B5EF4-FFF2-40B4-BE49-F238E27FC236}">
                <a16:creationId xmlns:a16="http://schemas.microsoft.com/office/drawing/2014/main" id="{F5A55ED7-F821-5A1C-0A82-E28FEBE042E9}"/>
              </a:ext>
            </a:extLst>
          </p:cNvPr>
          <p:cNvSpPr txBox="1"/>
          <p:nvPr/>
        </p:nvSpPr>
        <p:spPr>
          <a:xfrm>
            <a:off x="6169541" y="4084537"/>
            <a:ext cx="2399695" cy="255454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3200" b="1" dirty="0"/>
              <a:t>Dulux EasyClean Plus and</a:t>
            </a:r>
          </a:p>
          <a:p>
            <a:r>
              <a:rPr lang="en-US" sz="3200" b="1" dirty="0"/>
              <a:t>Dulux EasyClean </a:t>
            </a:r>
            <a:endParaRPr lang="en-IN" sz="3200" b="1" dirty="0"/>
          </a:p>
        </p:txBody>
      </p:sp>
      <p:pic>
        <p:nvPicPr>
          <p:cNvPr id="2" name="Picture 1">
            <a:extLst>
              <a:ext uri="{FF2B5EF4-FFF2-40B4-BE49-F238E27FC236}">
                <a16:creationId xmlns:a16="http://schemas.microsoft.com/office/drawing/2014/main" id="{13C28FD5-58E0-6085-0E89-71171BA690D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091" b="87987" l="10000" r="90000">
                        <a14:foregroundMark x1="13636" y1="14286" x2="57273" y2="13312"/>
                        <a14:foregroundMark x1="57273" y1="13312" x2="82273" y2="41558"/>
                        <a14:foregroundMark x1="82273" y1="41558" x2="80455" y2="75000"/>
                        <a14:foregroundMark x1="80455" y1="75000" x2="35455" y2="84740"/>
                        <a14:foregroundMark x1="35455" y1="84740" x2="19545" y2="58766"/>
                        <a14:foregroundMark x1="19545" y1="58766" x2="16818" y2="17208"/>
                        <a14:foregroundMark x1="27727" y1="20130" x2="65455" y2="17857"/>
                        <a14:foregroundMark x1="65455" y1="17857" x2="84545" y2="22078"/>
                        <a14:foregroundMark x1="26364" y1="50000" x2="65909" y2="49675"/>
                        <a14:foregroundMark x1="65909" y1="49675" x2="69091" y2="50000"/>
                        <a14:foregroundMark x1="34545" y1="85390" x2="70455" y2="85390"/>
                        <a14:foregroundMark x1="70455" y1="85390" x2="80000" y2="85390"/>
                        <a14:foregroundMark x1="25909" y1="87338" x2="72727" y2="87987"/>
                        <a14:foregroundMark x1="29545" y1="34091" x2="69545" y2="37987"/>
                        <a14:foregroundMark x1="30000" y1="38961" x2="46818" y2="37662"/>
                      </a14:backgroundRemoval>
                    </a14:imgEffect>
                  </a14:imgLayer>
                </a14:imgProps>
              </a:ext>
              <a:ext uri="{28A0092B-C50C-407E-A947-70E740481C1C}">
                <a14:useLocalDpi xmlns:a14="http://schemas.microsoft.com/office/drawing/2010/main" val="0"/>
              </a:ext>
            </a:extLst>
          </a:blip>
          <a:srcRect l="6985" t="6639" r="5949" b="6967"/>
          <a:stretch/>
        </p:blipFill>
        <p:spPr bwMode="auto">
          <a:xfrm>
            <a:off x="279038" y="3638247"/>
            <a:ext cx="2947172" cy="4094645"/>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452711-D5FB-BABD-D178-8CC30B3DCEAD}"/>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13312" b="87338" l="10909" r="89091">
                        <a14:foregroundMark x1="16818" y1="14286" x2="86818" y2="16558"/>
                        <a14:foregroundMark x1="15000" y1="17532" x2="17273" y2="77922"/>
                        <a14:foregroundMark x1="17273" y1="77922" x2="40909" y2="85390"/>
                        <a14:foregroundMark x1="37727" y1="87338" x2="70909" y2="87987"/>
                        <a14:foregroundMark x1="14091" y1="82143" x2="34091" y2="87662"/>
                        <a14:foregroundMark x1="12273" y1="20130" x2="85909" y2="19805"/>
                        <a14:foregroundMark x1="32727" y1="13312" x2="60455" y2="13312"/>
                        <a14:foregroundMark x1="33182" y1="33766" x2="66364" y2="43506"/>
                        <a14:foregroundMark x1="66364" y1="43506" x2="26818" y2="50000"/>
                        <a14:foregroundMark x1="29091" y1="30519" x2="28636" y2="41234"/>
                        <a14:foregroundMark x1="35909" y1="37013" x2="65000" y2="37013"/>
                        <a14:foregroundMark x1="30000" y1="35065" x2="30000" y2="43506"/>
                        <a14:foregroundMark x1="60455" y1="48377" x2="55455" y2="52597"/>
                        <a14:foregroundMark x1="44545" y1="50325" x2="43636" y2="51299"/>
                        <a14:foregroundMark x1="89545" y1="23701" x2="88182" y2="25325"/>
                        <a14:foregroundMark x1="10909" y1="22403" x2="11364" y2="18182"/>
                      </a14:backgroundRemoval>
                    </a14:imgEffect>
                  </a14:imgLayer>
                </a14:imgProps>
              </a:ext>
              <a:ext uri="{28A0092B-C50C-407E-A947-70E740481C1C}">
                <a14:useLocalDpi xmlns:a14="http://schemas.microsoft.com/office/drawing/2010/main" val="0"/>
              </a:ext>
            </a:extLst>
          </a:blip>
          <a:srcRect l="9731" t="9147" r="8539" b="8337"/>
          <a:stretch/>
        </p:blipFill>
        <p:spPr bwMode="auto">
          <a:xfrm>
            <a:off x="2453883" y="3429001"/>
            <a:ext cx="3364327" cy="466120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6" name="Picture 5" descr="A logo for a brand&#10;&#10;Description automatically generated">
            <a:extLst>
              <a:ext uri="{FF2B5EF4-FFF2-40B4-BE49-F238E27FC236}">
                <a16:creationId xmlns:a16="http://schemas.microsoft.com/office/drawing/2014/main" id="{054866B7-D55A-F3E6-7EE6-1A9F163A1BD3}"/>
              </a:ext>
            </a:extLst>
          </p:cNvPr>
          <p:cNvPicPr>
            <a:picLocks noChangeAspect="1"/>
          </p:cNvPicPr>
          <p:nvPr/>
        </p:nvPicPr>
        <p:blipFill>
          <a:blip r:embed="rId8"/>
          <a:stretch>
            <a:fillRect/>
          </a:stretch>
        </p:blipFill>
        <p:spPr>
          <a:xfrm>
            <a:off x="4546444" y="641735"/>
            <a:ext cx="5181600" cy="2909075"/>
          </a:xfrm>
          <a:prstGeom prst="rect">
            <a:avLst/>
          </a:prstGeom>
        </p:spPr>
      </p:pic>
    </p:spTree>
    <p:extLst>
      <p:ext uri="{BB962C8B-B14F-4D97-AF65-F5344CB8AC3E}">
        <p14:creationId xmlns:p14="http://schemas.microsoft.com/office/powerpoint/2010/main" val="3638800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0854E7BB-AAD5-F002-5EEE-5B5887FCD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0"/>
            <a:ext cx="8686800" cy="6949440"/>
          </a:xfrm>
          <a:prstGeom prst="rect">
            <a:avLst/>
          </a:prstGeom>
          <a:noFill/>
          <a:extLst>
            <a:ext uri="{909E8E84-426E-40DD-AFC4-6F175D3DCCD1}">
              <a14:hiddenFill xmlns:a14="http://schemas.microsoft.com/office/drawing/2010/main">
                <a:solidFill>
                  <a:srgbClr val="FFFFFF"/>
                </a:solidFill>
              </a14:hiddenFill>
            </a:ext>
          </a:extLst>
        </p:spPr>
      </p:pic>
      <p:sp>
        <p:nvSpPr>
          <p:cNvPr id="3" name="Trapezoid 2">
            <a:extLst>
              <a:ext uri="{FF2B5EF4-FFF2-40B4-BE49-F238E27FC236}">
                <a16:creationId xmlns:a16="http://schemas.microsoft.com/office/drawing/2014/main" id="{812D03C3-D34A-0728-A274-FCB9655CDA0A}"/>
              </a:ext>
            </a:extLst>
          </p:cNvPr>
          <p:cNvSpPr/>
          <p:nvPr/>
        </p:nvSpPr>
        <p:spPr>
          <a:xfrm rot="5400000">
            <a:off x="-2951650" y="2577084"/>
            <a:ext cx="7655899" cy="1752600"/>
          </a:xfrm>
          <a:prstGeom prst="trapezoid">
            <a:avLst/>
          </a:prstGeom>
          <a:solidFill>
            <a:srgbClr val="D8BD48"/>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4" name="Trapezoid 3">
            <a:extLst>
              <a:ext uri="{FF2B5EF4-FFF2-40B4-BE49-F238E27FC236}">
                <a16:creationId xmlns:a16="http://schemas.microsoft.com/office/drawing/2014/main" id="{7879D82C-9E30-CD7A-15FC-8D0CD6223307}"/>
              </a:ext>
            </a:extLst>
          </p:cNvPr>
          <p:cNvSpPr/>
          <p:nvPr/>
        </p:nvSpPr>
        <p:spPr>
          <a:xfrm rot="16200000">
            <a:off x="7487751" y="2552700"/>
            <a:ext cx="7655899" cy="1752600"/>
          </a:xfrm>
          <a:prstGeom prst="trapezoid">
            <a:avLst/>
          </a:prstGeom>
          <a:solidFill>
            <a:srgbClr val="D8BD48"/>
          </a:solidFill>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IN" sz="2400" dirty="0" err="1"/>
          </a:p>
        </p:txBody>
      </p:sp>
    </p:spTree>
    <p:extLst>
      <p:ext uri="{BB962C8B-B14F-4D97-AF65-F5344CB8AC3E}">
        <p14:creationId xmlns:p14="http://schemas.microsoft.com/office/powerpoint/2010/main" val="971233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D3335A-DBB5-4DA4-05D0-2843EDE68A27}"/>
              </a:ext>
            </a:extLst>
          </p:cNvPr>
          <p:cNvPicPr>
            <a:picLocks noChangeAspect="1"/>
          </p:cNvPicPr>
          <p:nvPr/>
        </p:nvPicPr>
        <p:blipFill rotWithShape="1">
          <a:blip r:embed="rId3"/>
          <a:srcRect b="9193"/>
          <a:stretch/>
        </p:blipFill>
        <p:spPr>
          <a:xfrm>
            <a:off x="1" y="0"/>
            <a:ext cx="11351148" cy="6858000"/>
          </a:xfrm>
          <a:prstGeom prst="rect">
            <a:avLst/>
          </a:prstGeom>
        </p:spPr>
      </p:pic>
      <p:sp>
        <p:nvSpPr>
          <p:cNvPr id="2" name="TextBox 1">
            <a:extLst>
              <a:ext uri="{FF2B5EF4-FFF2-40B4-BE49-F238E27FC236}">
                <a16:creationId xmlns:a16="http://schemas.microsoft.com/office/drawing/2014/main" id="{F109ADD2-3943-B408-329C-F497D1BFB542}"/>
              </a:ext>
            </a:extLst>
          </p:cNvPr>
          <p:cNvSpPr txBox="1"/>
          <p:nvPr/>
        </p:nvSpPr>
        <p:spPr>
          <a:xfrm>
            <a:off x="214037" y="248476"/>
            <a:ext cx="8496299" cy="461665"/>
          </a:xfrm>
          <a:prstGeom prst="rect">
            <a:avLst/>
          </a:prstGeom>
          <a:noFill/>
        </p:spPr>
        <p:txBody>
          <a:bodyPr wrap="square">
            <a:spAutoFit/>
          </a:bodyPr>
          <a:lstStyle/>
          <a:p>
            <a:r>
              <a:rPr lang="en-US" sz="2400" dirty="0"/>
              <a:t>Problem Statement:</a:t>
            </a:r>
          </a:p>
        </p:txBody>
      </p:sp>
      <p:sp>
        <p:nvSpPr>
          <p:cNvPr id="5" name="Rectangle 4">
            <a:extLst>
              <a:ext uri="{FF2B5EF4-FFF2-40B4-BE49-F238E27FC236}">
                <a16:creationId xmlns:a16="http://schemas.microsoft.com/office/drawing/2014/main" id="{2AECEB84-8EC0-2BE2-3255-692302F2D8CB}"/>
              </a:ext>
            </a:extLst>
          </p:cNvPr>
          <p:cNvSpPr/>
          <p:nvPr/>
        </p:nvSpPr>
        <p:spPr>
          <a:xfrm>
            <a:off x="11351149" y="0"/>
            <a:ext cx="840852" cy="6858000"/>
          </a:xfrm>
          <a:prstGeom prst="rect">
            <a:avLst/>
          </a:prstGeom>
          <a:solidFill>
            <a:srgbClr val="CFA78D"/>
          </a:solidFill>
          <a:ln>
            <a:solidFill>
              <a:srgbClr val="CFA78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Tree>
    <p:extLst>
      <p:ext uri="{BB962C8B-B14F-4D97-AF65-F5344CB8AC3E}">
        <p14:creationId xmlns:p14="http://schemas.microsoft.com/office/powerpoint/2010/main" val="2142692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4A035-EBA0-996B-FF9B-A1EDAED02932}"/>
              </a:ext>
            </a:extLst>
          </p:cNvPr>
          <p:cNvPicPr>
            <a:picLocks noChangeAspect="1"/>
          </p:cNvPicPr>
          <p:nvPr/>
        </p:nvPicPr>
        <p:blipFill>
          <a:blip r:embed="rId3"/>
          <a:srcRect/>
          <a:stretch/>
        </p:blipFill>
        <p:spPr>
          <a:xfrm>
            <a:off x="1" y="-1"/>
            <a:ext cx="12284892" cy="8169079"/>
          </a:xfrm>
          <a:prstGeom prst="rect">
            <a:avLst/>
          </a:prstGeom>
        </p:spPr>
      </p:pic>
      <p:sp>
        <p:nvSpPr>
          <p:cNvPr id="11" name="Rectangle: Rounded Corners 10">
            <a:extLst>
              <a:ext uri="{FF2B5EF4-FFF2-40B4-BE49-F238E27FC236}">
                <a16:creationId xmlns:a16="http://schemas.microsoft.com/office/drawing/2014/main" id="{C7E2C230-6548-F4DC-8268-E8D5249DF767}"/>
              </a:ext>
            </a:extLst>
          </p:cNvPr>
          <p:cNvSpPr/>
          <p:nvPr/>
        </p:nvSpPr>
        <p:spPr>
          <a:xfrm>
            <a:off x="6337150" y="2228966"/>
            <a:ext cx="5664501" cy="2889596"/>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 name="TextBox 1">
            <a:extLst>
              <a:ext uri="{FF2B5EF4-FFF2-40B4-BE49-F238E27FC236}">
                <a16:creationId xmlns:a16="http://schemas.microsoft.com/office/drawing/2014/main" id="{C95B2B90-9E63-220B-9508-ABD1835BAEEB}"/>
              </a:ext>
            </a:extLst>
          </p:cNvPr>
          <p:cNvSpPr txBox="1"/>
          <p:nvPr/>
        </p:nvSpPr>
        <p:spPr>
          <a:xfrm>
            <a:off x="319768" y="514570"/>
            <a:ext cx="8496299" cy="461665"/>
          </a:xfrm>
          <a:prstGeom prst="rect">
            <a:avLst/>
          </a:prstGeom>
          <a:noFill/>
        </p:spPr>
        <p:txBody>
          <a:bodyPr wrap="square">
            <a:spAutoFit/>
          </a:bodyPr>
          <a:lstStyle/>
          <a:p>
            <a:r>
              <a:rPr lang="en-US" sz="2400" dirty="0"/>
              <a:t>Benefits</a:t>
            </a:r>
          </a:p>
        </p:txBody>
      </p:sp>
      <p:sp>
        <p:nvSpPr>
          <p:cNvPr id="3" name="Rectangle: Rounded Corners 2">
            <a:extLst>
              <a:ext uri="{FF2B5EF4-FFF2-40B4-BE49-F238E27FC236}">
                <a16:creationId xmlns:a16="http://schemas.microsoft.com/office/drawing/2014/main" id="{CF56A4F8-D932-ED9B-D380-429305443BA3}"/>
              </a:ext>
            </a:extLst>
          </p:cNvPr>
          <p:cNvSpPr/>
          <p:nvPr/>
        </p:nvSpPr>
        <p:spPr>
          <a:xfrm>
            <a:off x="431499" y="2228966"/>
            <a:ext cx="5664501" cy="2889596"/>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5" name="Callout: Line 4">
            <a:extLst>
              <a:ext uri="{FF2B5EF4-FFF2-40B4-BE49-F238E27FC236}">
                <a16:creationId xmlns:a16="http://schemas.microsoft.com/office/drawing/2014/main" id="{8DB9170F-3D5F-EBE2-BFCF-EF4C708E65DD}"/>
              </a:ext>
            </a:extLst>
          </p:cNvPr>
          <p:cNvSpPr/>
          <p:nvPr/>
        </p:nvSpPr>
        <p:spPr>
          <a:xfrm>
            <a:off x="3022601" y="2646754"/>
            <a:ext cx="2920999" cy="420413"/>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2133" dirty="0"/>
              <a:t>Sheen Finish</a:t>
            </a:r>
          </a:p>
        </p:txBody>
      </p:sp>
      <p:sp>
        <p:nvSpPr>
          <p:cNvPr id="6" name="Callout: Line 5">
            <a:extLst>
              <a:ext uri="{FF2B5EF4-FFF2-40B4-BE49-F238E27FC236}">
                <a16:creationId xmlns:a16="http://schemas.microsoft.com/office/drawing/2014/main" id="{5FA202AC-FCE1-095F-2C95-E4617DF5E2E0}"/>
              </a:ext>
            </a:extLst>
          </p:cNvPr>
          <p:cNvSpPr/>
          <p:nvPr/>
        </p:nvSpPr>
        <p:spPr>
          <a:xfrm>
            <a:off x="3022601" y="3354065"/>
            <a:ext cx="2920999" cy="420415"/>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Kidproof+ technology</a:t>
            </a:r>
            <a:endParaRPr lang="en-IN" sz="2133" dirty="0"/>
          </a:p>
        </p:txBody>
      </p:sp>
      <p:pic>
        <p:nvPicPr>
          <p:cNvPr id="7" name="Picture 6">
            <a:extLst>
              <a:ext uri="{FF2B5EF4-FFF2-40B4-BE49-F238E27FC236}">
                <a16:creationId xmlns:a16="http://schemas.microsoft.com/office/drawing/2014/main" id="{CEAC31BA-5C5B-16B5-712A-2E5EFF240D2F}"/>
              </a:ext>
            </a:extLst>
          </p:cNvPr>
          <p:cNvPicPr>
            <a:picLocks noChangeAspect="1"/>
          </p:cNvPicPr>
          <p:nvPr/>
        </p:nvPicPr>
        <p:blipFill rotWithShape="1">
          <a:blip r:embed="rId4"/>
          <a:srcRect l="11155" r="-2702"/>
          <a:stretch/>
        </p:blipFill>
        <p:spPr>
          <a:xfrm>
            <a:off x="-112799" y="2610839"/>
            <a:ext cx="2403512" cy="2327280"/>
          </a:xfrm>
          <a:prstGeom prst="rect">
            <a:avLst/>
          </a:prstGeom>
          <a:effectLst>
            <a:outerShdw blurRad="330200" dist="266700" dir="16080000" sy="23000" kx="1200000" algn="br" rotWithShape="0">
              <a:prstClr val="black">
                <a:alpha val="60000"/>
              </a:prstClr>
            </a:outerShdw>
          </a:effectLst>
        </p:spPr>
      </p:pic>
      <p:sp>
        <p:nvSpPr>
          <p:cNvPr id="9" name="Callout: Line 8">
            <a:extLst>
              <a:ext uri="{FF2B5EF4-FFF2-40B4-BE49-F238E27FC236}">
                <a16:creationId xmlns:a16="http://schemas.microsoft.com/office/drawing/2014/main" id="{9A129E4B-3B4B-262E-0BE8-10C7A0842108}"/>
              </a:ext>
            </a:extLst>
          </p:cNvPr>
          <p:cNvSpPr/>
          <p:nvPr/>
        </p:nvSpPr>
        <p:spPr>
          <a:xfrm>
            <a:off x="3022601" y="4042211"/>
            <a:ext cx="2920999" cy="665256"/>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Antibacterial and</a:t>
            </a:r>
          </a:p>
          <a:p>
            <a:pPr algn="l"/>
            <a:r>
              <a:rPr lang="en-SG" sz="2133" dirty="0">
                <a:latin typeface="Open Sans"/>
                <a:ea typeface="Open Sans"/>
                <a:cs typeface="Open Sans"/>
              </a:rPr>
              <a:t>Anti virus protection</a:t>
            </a:r>
            <a:endParaRPr lang="en-IN" sz="2133" dirty="0"/>
          </a:p>
        </p:txBody>
      </p:sp>
      <p:sp>
        <p:nvSpPr>
          <p:cNvPr id="12" name="Callout: Line 11">
            <a:extLst>
              <a:ext uri="{FF2B5EF4-FFF2-40B4-BE49-F238E27FC236}">
                <a16:creationId xmlns:a16="http://schemas.microsoft.com/office/drawing/2014/main" id="{20D925E3-E4DB-3383-458E-3A6307C72865}"/>
              </a:ext>
            </a:extLst>
          </p:cNvPr>
          <p:cNvSpPr/>
          <p:nvPr/>
        </p:nvSpPr>
        <p:spPr>
          <a:xfrm>
            <a:off x="8928251" y="2781682"/>
            <a:ext cx="2920999" cy="420413"/>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600" dirty="0"/>
              <a:t>Matt Finish</a:t>
            </a:r>
          </a:p>
        </p:txBody>
      </p:sp>
      <p:sp>
        <p:nvSpPr>
          <p:cNvPr id="13" name="Callout: Line 12">
            <a:extLst>
              <a:ext uri="{FF2B5EF4-FFF2-40B4-BE49-F238E27FC236}">
                <a16:creationId xmlns:a16="http://schemas.microsoft.com/office/drawing/2014/main" id="{581ABCD0-80FD-78B6-690D-FBE4DA693D3E}"/>
              </a:ext>
            </a:extLst>
          </p:cNvPr>
          <p:cNvSpPr/>
          <p:nvPr/>
        </p:nvSpPr>
        <p:spPr>
          <a:xfrm>
            <a:off x="8928251" y="3354064"/>
            <a:ext cx="2920999" cy="532136"/>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467" dirty="0" err="1"/>
              <a:t>ColourGuard</a:t>
            </a:r>
            <a:r>
              <a:rPr lang="en-IN" sz="1467" dirty="0"/>
              <a:t> Technology, </a:t>
            </a:r>
            <a:r>
              <a:rPr lang="en-SG" sz="1467" dirty="0">
                <a:latin typeface="Open Sans"/>
                <a:ea typeface="Open Sans"/>
                <a:cs typeface="Open Sans"/>
              </a:rPr>
              <a:t>Easy Cleaning Function </a:t>
            </a:r>
            <a:endParaRPr lang="en-IN" sz="1467" dirty="0"/>
          </a:p>
        </p:txBody>
      </p:sp>
      <p:sp>
        <p:nvSpPr>
          <p:cNvPr id="15" name="Callout: Line 14">
            <a:extLst>
              <a:ext uri="{FF2B5EF4-FFF2-40B4-BE49-F238E27FC236}">
                <a16:creationId xmlns:a16="http://schemas.microsoft.com/office/drawing/2014/main" id="{0C634152-DBF1-9CD4-4853-5BB0EAC66CDE}"/>
              </a:ext>
            </a:extLst>
          </p:cNvPr>
          <p:cNvSpPr/>
          <p:nvPr/>
        </p:nvSpPr>
        <p:spPr>
          <a:xfrm>
            <a:off x="8928251" y="4042211"/>
            <a:ext cx="2920999" cy="665256"/>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Antibacterial protection</a:t>
            </a:r>
            <a:endParaRPr lang="en-IN" sz="2133" dirty="0"/>
          </a:p>
        </p:txBody>
      </p:sp>
      <p:pic>
        <p:nvPicPr>
          <p:cNvPr id="8" name="Picture 7">
            <a:extLst>
              <a:ext uri="{FF2B5EF4-FFF2-40B4-BE49-F238E27FC236}">
                <a16:creationId xmlns:a16="http://schemas.microsoft.com/office/drawing/2014/main" id="{91470653-EBAB-58E7-3E06-3CD6366E46A8}"/>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13312" b="87338" l="10909" r="89091">
                        <a14:foregroundMark x1="16818" y1="14286" x2="86818" y2="16558"/>
                        <a14:foregroundMark x1="15000" y1="17532" x2="17273" y2="77922"/>
                        <a14:foregroundMark x1="17273" y1="77922" x2="40909" y2="85390"/>
                        <a14:foregroundMark x1="37727" y1="87338" x2="70909" y2="87987"/>
                        <a14:foregroundMark x1="14091" y1="82143" x2="34091" y2="87662"/>
                        <a14:foregroundMark x1="12273" y1="20130" x2="85909" y2="19805"/>
                        <a14:foregroundMark x1="32727" y1="13312" x2="60455" y2="13312"/>
                        <a14:foregroundMark x1="33182" y1="33766" x2="66364" y2="43506"/>
                        <a14:foregroundMark x1="66364" y1="43506" x2="26818" y2="50000"/>
                        <a14:foregroundMark x1="29091" y1="30519" x2="28636" y2="41234"/>
                        <a14:foregroundMark x1="35909" y1="37013" x2="65000" y2="37013"/>
                        <a14:foregroundMark x1="30000" y1="35065" x2="30000" y2="43506"/>
                        <a14:foregroundMark x1="60455" y1="48377" x2="55455" y2="52597"/>
                        <a14:foregroundMark x1="44545" y1="50325" x2="43636" y2="51299"/>
                        <a14:foregroundMark x1="89545" y1="23701" x2="88182" y2="25325"/>
                        <a14:foregroundMark x1="10909" y1="22403" x2="11364" y2="18182"/>
                      </a14:backgroundRemoval>
                    </a14:imgEffect>
                  </a14:imgLayer>
                </a14:imgProps>
              </a:ext>
              <a:ext uri="{28A0092B-C50C-407E-A947-70E740481C1C}">
                <a14:useLocalDpi xmlns:a14="http://schemas.microsoft.com/office/drawing/2010/main" val="0"/>
              </a:ext>
            </a:extLst>
          </a:blip>
          <a:srcRect l="9731" t="9147" r="8539" b="8337"/>
          <a:stretch/>
        </p:blipFill>
        <p:spPr bwMode="auto">
          <a:xfrm>
            <a:off x="6640297" y="2646753"/>
            <a:ext cx="1623169" cy="224886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736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7DDB41-0256-E476-A6C6-985C7ADA424F}"/>
              </a:ext>
            </a:extLst>
          </p:cNvPr>
          <p:cNvPicPr>
            <a:picLocks noChangeAspect="1"/>
          </p:cNvPicPr>
          <p:nvPr/>
        </p:nvPicPr>
        <p:blipFill>
          <a:blip r:embed="rId3"/>
          <a:srcRect l="2463" r="2463"/>
          <a:stretch/>
        </p:blipFill>
        <p:spPr>
          <a:xfrm>
            <a:off x="-22037" y="1"/>
            <a:ext cx="12238248" cy="6897476"/>
          </a:xfrm>
          <a:prstGeom prst="rect">
            <a:avLst/>
          </a:prstGeom>
        </p:spPr>
      </p:pic>
      <p:sp>
        <p:nvSpPr>
          <p:cNvPr id="2" name="TextBox 1">
            <a:extLst>
              <a:ext uri="{FF2B5EF4-FFF2-40B4-BE49-F238E27FC236}">
                <a16:creationId xmlns:a16="http://schemas.microsoft.com/office/drawing/2014/main" id="{02879F02-0490-96B0-F65C-2D7529B1138F}"/>
              </a:ext>
            </a:extLst>
          </p:cNvPr>
          <p:cNvSpPr txBox="1"/>
          <p:nvPr/>
        </p:nvSpPr>
        <p:spPr>
          <a:xfrm>
            <a:off x="319768" y="514570"/>
            <a:ext cx="8496299" cy="461665"/>
          </a:xfrm>
          <a:prstGeom prst="rect">
            <a:avLst/>
          </a:prstGeom>
          <a:noFill/>
        </p:spPr>
        <p:txBody>
          <a:bodyPr wrap="square">
            <a:spAutoFit/>
          </a:bodyPr>
          <a:lstStyle/>
          <a:p>
            <a:r>
              <a:rPr lang="en-US" sz="2400" dirty="0"/>
              <a:t>Features</a:t>
            </a:r>
          </a:p>
        </p:txBody>
      </p:sp>
      <p:sp>
        <p:nvSpPr>
          <p:cNvPr id="4" name="Flowchart: Terminator 3">
            <a:extLst>
              <a:ext uri="{FF2B5EF4-FFF2-40B4-BE49-F238E27FC236}">
                <a16:creationId xmlns:a16="http://schemas.microsoft.com/office/drawing/2014/main" id="{3FBF21B6-8B5B-E319-A95C-2C1BE0A8290F}"/>
              </a:ext>
            </a:extLst>
          </p:cNvPr>
          <p:cNvSpPr/>
          <p:nvPr/>
        </p:nvSpPr>
        <p:spPr>
          <a:xfrm>
            <a:off x="376216" y="4640500"/>
            <a:ext cx="1379187"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467" dirty="0"/>
              <a:t> Water based</a:t>
            </a:r>
          </a:p>
        </p:txBody>
      </p:sp>
      <p:grpSp>
        <p:nvGrpSpPr>
          <p:cNvPr id="5" name="Group 4">
            <a:extLst>
              <a:ext uri="{FF2B5EF4-FFF2-40B4-BE49-F238E27FC236}">
                <a16:creationId xmlns:a16="http://schemas.microsoft.com/office/drawing/2014/main" id="{42C1FDE6-B2B5-B414-0401-B3833FC87136}"/>
              </a:ext>
            </a:extLst>
          </p:cNvPr>
          <p:cNvGrpSpPr/>
          <p:nvPr/>
        </p:nvGrpSpPr>
        <p:grpSpPr>
          <a:xfrm>
            <a:off x="1596469" y="4198355"/>
            <a:ext cx="1460500" cy="1447800"/>
            <a:chOff x="708727" y="2738437"/>
            <a:chExt cx="1095375" cy="1085850"/>
          </a:xfrm>
        </p:grpSpPr>
        <p:sp>
          <p:nvSpPr>
            <p:cNvPr id="6" name="Oval 5">
              <a:extLst>
                <a:ext uri="{FF2B5EF4-FFF2-40B4-BE49-F238E27FC236}">
                  <a16:creationId xmlns:a16="http://schemas.microsoft.com/office/drawing/2014/main" id="{1DDF1631-C57E-A389-A18D-DA852F672A67}"/>
                </a:ext>
              </a:extLst>
            </p:cNvPr>
            <p:cNvSpPr/>
            <p:nvPr/>
          </p:nvSpPr>
          <p:spPr>
            <a:xfrm>
              <a:off x="708727" y="2738437"/>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7" name="Picture 6">
              <a:extLst>
                <a:ext uri="{FF2B5EF4-FFF2-40B4-BE49-F238E27FC236}">
                  <a16:creationId xmlns:a16="http://schemas.microsoft.com/office/drawing/2014/main" id="{77929D8A-23BF-8ED0-9041-EE6E29AE927F}"/>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88889" y1="45783" x2="88889" y2="50602"/>
                        </a14:backgroundRemoval>
                      </a14:imgEffect>
                    </a14:imgLayer>
                  </a14:imgProps>
                </a:ext>
              </a:extLst>
            </a:blip>
            <a:stretch>
              <a:fillRect/>
            </a:stretch>
          </p:blipFill>
          <p:spPr>
            <a:xfrm>
              <a:off x="947128" y="2886124"/>
              <a:ext cx="600000" cy="790476"/>
            </a:xfrm>
            <a:prstGeom prst="rect">
              <a:avLst/>
            </a:prstGeom>
          </p:spPr>
        </p:pic>
      </p:grpSp>
      <p:sp>
        <p:nvSpPr>
          <p:cNvPr id="8" name="Flowchart: Terminator 7">
            <a:extLst>
              <a:ext uri="{FF2B5EF4-FFF2-40B4-BE49-F238E27FC236}">
                <a16:creationId xmlns:a16="http://schemas.microsoft.com/office/drawing/2014/main" id="{528213FE-9A56-FB74-AE48-A1CE46C73CB9}"/>
              </a:ext>
            </a:extLst>
          </p:cNvPr>
          <p:cNvSpPr/>
          <p:nvPr/>
        </p:nvSpPr>
        <p:spPr>
          <a:xfrm>
            <a:off x="729709" y="2793708"/>
            <a:ext cx="1771072" cy="781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Finish: Sheen / Matt</a:t>
            </a:r>
          </a:p>
        </p:txBody>
      </p:sp>
      <p:sp>
        <p:nvSpPr>
          <p:cNvPr id="9" name="Oval 8">
            <a:extLst>
              <a:ext uri="{FF2B5EF4-FFF2-40B4-BE49-F238E27FC236}">
                <a16:creationId xmlns:a16="http://schemas.microsoft.com/office/drawing/2014/main" id="{71010C86-431D-38AE-3636-A0D37EA8FF3B}"/>
              </a:ext>
            </a:extLst>
          </p:cNvPr>
          <p:cNvSpPr/>
          <p:nvPr/>
        </p:nvSpPr>
        <p:spPr>
          <a:xfrm>
            <a:off x="2286653" y="247630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0" name="Picture 4">
            <a:extLst>
              <a:ext uri="{FF2B5EF4-FFF2-40B4-BE49-F238E27FC236}">
                <a16:creationId xmlns:a16="http://schemas.microsoft.com/office/drawing/2014/main" id="{6BEDB121-8AFE-4431-93E8-A6D45A21D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1896" y="2790753"/>
            <a:ext cx="745609" cy="768204"/>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Terminator 10">
            <a:extLst>
              <a:ext uri="{FF2B5EF4-FFF2-40B4-BE49-F238E27FC236}">
                <a16:creationId xmlns:a16="http://schemas.microsoft.com/office/drawing/2014/main" id="{5A753820-3082-30EC-13BA-4E25FBAC6FB5}"/>
              </a:ext>
            </a:extLst>
          </p:cNvPr>
          <p:cNvSpPr/>
          <p:nvPr/>
        </p:nvSpPr>
        <p:spPr>
          <a:xfrm>
            <a:off x="6142466" y="487720"/>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Coverage: 11-12 mt</a:t>
            </a:r>
            <a:r>
              <a:rPr lang="en-IN" sz="1467" baseline="30000" dirty="0"/>
              <a:t>2</a:t>
            </a:r>
            <a:r>
              <a:rPr lang="en-IN" sz="1467" dirty="0"/>
              <a:t>/Lt</a:t>
            </a:r>
          </a:p>
        </p:txBody>
      </p:sp>
      <p:sp>
        <p:nvSpPr>
          <p:cNvPr id="12" name="Oval 11">
            <a:extLst>
              <a:ext uri="{FF2B5EF4-FFF2-40B4-BE49-F238E27FC236}">
                <a16:creationId xmlns:a16="http://schemas.microsoft.com/office/drawing/2014/main" id="{2933EF5E-8DE1-0D96-23E9-D0D1CEBECEDE}"/>
              </a:ext>
            </a:extLst>
          </p:cNvPr>
          <p:cNvSpPr/>
          <p:nvPr/>
        </p:nvSpPr>
        <p:spPr>
          <a:xfrm>
            <a:off x="4842599" y="150419"/>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grpSp>
        <p:nvGrpSpPr>
          <p:cNvPr id="13" name="Group 12">
            <a:extLst>
              <a:ext uri="{FF2B5EF4-FFF2-40B4-BE49-F238E27FC236}">
                <a16:creationId xmlns:a16="http://schemas.microsoft.com/office/drawing/2014/main" id="{52E8FA76-137B-2BCC-23CE-A966BCE9442B}"/>
              </a:ext>
            </a:extLst>
          </p:cNvPr>
          <p:cNvGrpSpPr/>
          <p:nvPr/>
        </p:nvGrpSpPr>
        <p:grpSpPr>
          <a:xfrm>
            <a:off x="5220802" y="552281"/>
            <a:ext cx="729177" cy="624721"/>
            <a:chOff x="2589132" y="899362"/>
            <a:chExt cx="546883" cy="468541"/>
          </a:xfrm>
        </p:grpSpPr>
        <p:cxnSp>
          <p:nvCxnSpPr>
            <p:cNvPr id="14" name="Connector: Elbow 13">
              <a:extLst>
                <a:ext uri="{FF2B5EF4-FFF2-40B4-BE49-F238E27FC236}">
                  <a16:creationId xmlns:a16="http://schemas.microsoft.com/office/drawing/2014/main" id="{617B6639-6E2D-6B9D-ADEA-B41ECC8E3D51}"/>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BBB2E189-8DE8-A511-6BBA-D820DA7C43C8}"/>
                </a:ext>
              </a:extLst>
            </p:cNvPr>
            <p:cNvSpPr txBox="1"/>
            <p:nvPr/>
          </p:nvSpPr>
          <p:spPr>
            <a:xfrm>
              <a:off x="2681991" y="1016000"/>
              <a:ext cx="454024" cy="299662"/>
            </a:xfrm>
            <a:prstGeom prst="rect">
              <a:avLst/>
            </a:prstGeom>
            <a:noFill/>
          </p:spPr>
          <p:txBody>
            <a:bodyPr wrap="square" lIns="0" tIns="0" rIns="0" bIns="0" rtlCol="0">
              <a:noAutofit/>
            </a:bodyPr>
            <a:lstStyle/>
            <a:p>
              <a:r>
                <a:rPr lang="en-IN" sz="1867" dirty="0">
                  <a:solidFill>
                    <a:schemeClr val="bg1"/>
                  </a:solidFill>
                </a:rPr>
                <a:t>mts</a:t>
              </a:r>
              <a:r>
                <a:rPr lang="en-IN" sz="1867" baseline="30000" dirty="0">
                  <a:solidFill>
                    <a:schemeClr val="bg1"/>
                  </a:solidFill>
                </a:rPr>
                <a:t>2</a:t>
              </a:r>
            </a:p>
          </p:txBody>
        </p:sp>
        <p:cxnSp>
          <p:nvCxnSpPr>
            <p:cNvPr id="16" name="Connector: Elbow 15">
              <a:extLst>
                <a:ext uri="{FF2B5EF4-FFF2-40B4-BE49-F238E27FC236}">
                  <a16:creationId xmlns:a16="http://schemas.microsoft.com/office/drawing/2014/main" id="{1BF0F6F2-9FD1-3140-54E2-FE4F761E5139}"/>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7" name="Flowchart: Terminator 16">
            <a:extLst>
              <a:ext uri="{FF2B5EF4-FFF2-40B4-BE49-F238E27FC236}">
                <a16:creationId xmlns:a16="http://schemas.microsoft.com/office/drawing/2014/main" id="{2EDECF0A-10C9-E114-AF93-5D60C9351EBB}"/>
              </a:ext>
            </a:extLst>
          </p:cNvPr>
          <p:cNvSpPr/>
          <p:nvPr/>
        </p:nvSpPr>
        <p:spPr>
          <a:xfrm>
            <a:off x="8931329" y="120507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Drying time:</a:t>
            </a:r>
          </a:p>
          <a:p>
            <a:pPr algn="ctr"/>
            <a:r>
              <a:rPr lang="en-IN" sz="1467" dirty="0"/>
              <a:t> 2-3 hrs</a:t>
            </a:r>
          </a:p>
        </p:txBody>
      </p:sp>
      <p:sp>
        <p:nvSpPr>
          <p:cNvPr id="18" name="Oval 17">
            <a:extLst>
              <a:ext uri="{FF2B5EF4-FFF2-40B4-BE49-F238E27FC236}">
                <a16:creationId xmlns:a16="http://schemas.microsoft.com/office/drawing/2014/main" id="{30F50ADB-BE65-044E-645E-11CDFF241581}"/>
              </a:ext>
            </a:extLst>
          </p:cNvPr>
          <p:cNvSpPr/>
          <p:nvPr/>
        </p:nvSpPr>
        <p:spPr>
          <a:xfrm>
            <a:off x="7631897" y="790219"/>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9" name="Graphic 18" descr="Stopwatch with solid fill">
            <a:extLst>
              <a:ext uri="{FF2B5EF4-FFF2-40B4-BE49-F238E27FC236}">
                <a16:creationId xmlns:a16="http://schemas.microsoft.com/office/drawing/2014/main" id="{DDC500BC-C335-441E-2137-7DD32951FE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4601" y="973128"/>
            <a:ext cx="919440" cy="919440"/>
          </a:xfrm>
          <a:prstGeom prst="rect">
            <a:avLst/>
          </a:prstGeom>
        </p:spPr>
      </p:pic>
      <p:sp>
        <p:nvSpPr>
          <p:cNvPr id="20" name="Flowchart: Terminator 19">
            <a:extLst>
              <a:ext uri="{FF2B5EF4-FFF2-40B4-BE49-F238E27FC236}">
                <a16:creationId xmlns:a16="http://schemas.microsoft.com/office/drawing/2014/main" id="{AA0D3051-B25B-B41D-4E78-A54354603D35}"/>
              </a:ext>
            </a:extLst>
          </p:cNvPr>
          <p:cNvSpPr/>
          <p:nvPr/>
        </p:nvSpPr>
        <p:spPr>
          <a:xfrm>
            <a:off x="10023470" y="2726341"/>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&gt;2500 shades</a:t>
            </a:r>
          </a:p>
        </p:txBody>
      </p:sp>
      <p:sp>
        <p:nvSpPr>
          <p:cNvPr id="21" name="Oval 20">
            <a:extLst>
              <a:ext uri="{FF2B5EF4-FFF2-40B4-BE49-F238E27FC236}">
                <a16:creationId xmlns:a16="http://schemas.microsoft.com/office/drawing/2014/main" id="{604C9338-DDF1-93D5-C7A4-CE06FD00E743}"/>
              </a:ext>
            </a:extLst>
          </p:cNvPr>
          <p:cNvSpPr/>
          <p:nvPr/>
        </p:nvSpPr>
        <p:spPr>
          <a:xfrm>
            <a:off x="8816067" y="2330827"/>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2" name="Picture 21" descr="A colorful circle with a black background&#10;&#10;Description automatically generated">
            <a:extLst>
              <a:ext uri="{FF2B5EF4-FFF2-40B4-BE49-F238E27FC236}">
                <a16:creationId xmlns:a16="http://schemas.microsoft.com/office/drawing/2014/main" id="{2CDCCBAE-9543-2BCE-F58D-D46F4DED1CF6}"/>
              </a:ext>
            </a:extLst>
          </p:cNvPr>
          <p:cNvPicPr>
            <a:picLocks noChangeAspect="1"/>
          </p:cNvPicPr>
          <p:nvPr/>
        </p:nvPicPr>
        <p:blipFill>
          <a:blip r:embed="rId9"/>
          <a:stretch>
            <a:fillRect/>
          </a:stretch>
        </p:blipFill>
        <p:spPr>
          <a:xfrm>
            <a:off x="9173468" y="2612211"/>
            <a:ext cx="760467" cy="760467"/>
          </a:xfrm>
          <a:prstGeom prst="rect">
            <a:avLst/>
          </a:prstGeom>
        </p:spPr>
      </p:pic>
      <p:sp>
        <p:nvSpPr>
          <p:cNvPr id="23" name="Flowchart: Terminator 22">
            <a:extLst>
              <a:ext uri="{FF2B5EF4-FFF2-40B4-BE49-F238E27FC236}">
                <a16:creationId xmlns:a16="http://schemas.microsoft.com/office/drawing/2014/main" id="{BAC12B72-27A3-2FA5-6941-A09D5C74C667}"/>
              </a:ext>
            </a:extLst>
          </p:cNvPr>
          <p:cNvSpPr/>
          <p:nvPr/>
        </p:nvSpPr>
        <p:spPr>
          <a:xfrm>
            <a:off x="10423311" y="465609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1L, 5L &amp; 18 L</a:t>
            </a:r>
          </a:p>
        </p:txBody>
      </p:sp>
      <p:sp>
        <p:nvSpPr>
          <p:cNvPr id="24" name="Oval 23">
            <a:extLst>
              <a:ext uri="{FF2B5EF4-FFF2-40B4-BE49-F238E27FC236}">
                <a16:creationId xmlns:a16="http://schemas.microsoft.com/office/drawing/2014/main" id="{9BFE422F-9C72-4BE9-7220-D65CA9D6DB81}"/>
              </a:ext>
            </a:extLst>
          </p:cNvPr>
          <p:cNvSpPr/>
          <p:nvPr/>
        </p:nvSpPr>
        <p:spPr>
          <a:xfrm>
            <a:off x="9213070" y="4142887"/>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5" name="Picture 2">
            <a:extLst>
              <a:ext uri="{FF2B5EF4-FFF2-40B4-BE49-F238E27FC236}">
                <a16:creationId xmlns:a16="http://schemas.microsoft.com/office/drawing/2014/main" id="{3D05884B-A709-104E-BB04-C10503328CF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3354" y="4465437"/>
            <a:ext cx="769957" cy="80295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F5C58A6-0529-F45A-C536-84619AFABAF0}"/>
              </a:ext>
            </a:extLst>
          </p:cNvPr>
          <p:cNvPicPr>
            <a:picLocks noChangeAspect="1"/>
          </p:cNvPicPr>
          <p:nvPr/>
        </p:nvPicPr>
        <p:blipFill rotWithShape="1">
          <a:blip r:embed="rId11"/>
          <a:srcRect l="11155" r="-2702"/>
          <a:stretch/>
        </p:blipFill>
        <p:spPr>
          <a:xfrm>
            <a:off x="3660483" y="2439797"/>
            <a:ext cx="3489719" cy="3379035"/>
          </a:xfrm>
          <a:prstGeom prst="rect">
            <a:avLst/>
          </a:prstGeom>
          <a:effectLst>
            <a:outerShdw blurRad="330200" dist="266700" dir="16080000" sy="23000" kx="1200000" algn="br" rotWithShape="0">
              <a:prstClr val="black">
                <a:alpha val="60000"/>
              </a:prstClr>
            </a:outerShdw>
          </a:effectLst>
        </p:spPr>
      </p:pic>
      <p:pic>
        <p:nvPicPr>
          <p:cNvPr id="29" name="Picture 28">
            <a:extLst>
              <a:ext uri="{FF2B5EF4-FFF2-40B4-BE49-F238E27FC236}">
                <a16:creationId xmlns:a16="http://schemas.microsoft.com/office/drawing/2014/main" id="{0A03A0DE-CC13-25F2-6030-90D76ED96797}"/>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13312" b="87338" l="10909" r="89091">
                        <a14:foregroundMark x1="16818" y1="14286" x2="86818" y2="16558"/>
                        <a14:foregroundMark x1="15000" y1="17532" x2="17273" y2="77922"/>
                        <a14:foregroundMark x1="17273" y1="77922" x2="40909" y2="85390"/>
                        <a14:foregroundMark x1="37727" y1="87338" x2="70909" y2="87987"/>
                        <a14:foregroundMark x1="14091" y1="82143" x2="34091" y2="87662"/>
                        <a14:foregroundMark x1="12273" y1="20130" x2="85909" y2="19805"/>
                        <a14:foregroundMark x1="32727" y1="13312" x2="60455" y2="13312"/>
                        <a14:foregroundMark x1="33182" y1="33766" x2="66364" y2="43506"/>
                        <a14:foregroundMark x1="66364" y1="43506" x2="26818" y2="50000"/>
                        <a14:foregroundMark x1="29091" y1="30519" x2="28636" y2="41234"/>
                        <a14:foregroundMark x1="35909" y1="37013" x2="65000" y2="37013"/>
                        <a14:foregroundMark x1="30000" y1="35065" x2="30000" y2="43506"/>
                        <a14:foregroundMark x1="60455" y1="48377" x2="55455" y2="52597"/>
                        <a14:foregroundMark x1="44545" y1="50325" x2="43636" y2="51299"/>
                        <a14:foregroundMark x1="89545" y1="23701" x2="88182" y2="25325"/>
                        <a14:foregroundMark x1="10909" y1="22403" x2="11364" y2="18182"/>
                      </a14:backgroundRemoval>
                    </a14:imgEffect>
                  </a14:imgLayer>
                </a14:imgProps>
              </a:ext>
              <a:ext uri="{28A0092B-C50C-407E-A947-70E740481C1C}">
                <a14:useLocalDpi xmlns:a14="http://schemas.microsoft.com/office/drawing/2010/main" val="0"/>
              </a:ext>
            </a:extLst>
          </a:blip>
          <a:srcRect l="9731" t="9147" r="8539" b="8337"/>
          <a:stretch/>
        </p:blipFill>
        <p:spPr bwMode="auto">
          <a:xfrm>
            <a:off x="6498622" y="3263123"/>
            <a:ext cx="1815285" cy="2515039"/>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30" name="Flowchart: Terminator 29">
            <a:extLst>
              <a:ext uri="{FF2B5EF4-FFF2-40B4-BE49-F238E27FC236}">
                <a16:creationId xmlns:a16="http://schemas.microsoft.com/office/drawing/2014/main" id="{592B69F0-C29F-BA55-65BB-B47CDB2CDCF1}"/>
              </a:ext>
            </a:extLst>
          </p:cNvPr>
          <p:cNvSpPr/>
          <p:nvPr/>
        </p:nvSpPr>
        <p:spPr>
          <a:xfrm>
            <a:off x="1743166" y="1224432"/>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Anti Bacterial</a:t>
            </a:r>
          </a:p>
        </p:txBody>
      </p:sp>
      <p:sp>
        <p:nvSpPr>
          <p:cNvPr id="31" name="Oval 30">
            <a:extLst>
              <a:ext uri="{FF2B5EF4-FFF2-40B4-BE49-F238E27FC236}">
                <a16:creationId xmlns:a16="http://schemas.microsoft.com/office/drawing/2014/main" id="{0A01D8C1-45F4-C173-A910-E663112233A4}"/>
              </a:ext>
            </a:extLst>
          </p:cNvPr>
          <p:cNvSpPr/>
          <p:nvPr/>
        </p:nvSpPr>
        <p:spPr>
          <a:xfrm>
            <a:off x="3133687" y="761995"/>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32" name="Picture 31" descr="A black and white logo&#10;&#10;Description automatically generated">
            <a:extLst>
              <a:ext uri="{FF2B5EF4-FFF2-40B4-BE49-F238E27FC236}">
                <a16:creationId xmlns:a16="http://schemas.microsoft.com/office/drawing/2014/main" id="{44FB00C5-59B2-4D6A-0AD1-4DC9A0BEA1E7}"/>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10000" b="90000" l="10000" r="90000">
                        <a14:foregroundMark x1="20833" y1="21250" x2="36111" y2="20000"/>
                        <a14:foregroundMark x1="37500" y1="21250" x2="33333" y2="21250"/>
                      </a14:backgroundRemoval>
                    </a14:imgEffect>
                  </a14:imgLayer>
                </a14:imgProps>
              </a:ext>
            </a:extLst>
          </a:blip>
          <a:stretch>
            <a:fillRect/>
          </a:stretch>
        </p:blipFill>
        <p:spPr>
          <a:xfrm>
            <a:off x="3487862" y="1055713"/>
            <a:ext cx="728717" cy="829880"/>
          </a:xfrm>
          <a:prstGeom prst="rect">
            <a:avLst/>
          </a:prstGeom>
        </p:spPr>
      </p:pic>
      <p:sp>
        <p:nvSpPr>
          <p:cNvPr id="33" name="TextBox 32">
            <a:extLst>
              <a:ext uri="{FF2B5EF4-FFF2-40B4-BE49-F238E27FC236}">
                <a16:creationId xmlns:a16="http://schemas.microsoft.com/office/drawing/2014/main" id="{E419E888-CC57-ADA6-C9A5-BB8B2F4897E9}"/>
              </a:ext>
            </a:extLst>
          </p:cNvPr>
          <p:cNvSpPr txBox="1"/>
          <p:nvPr/>
        </p:nvSpPr>
        <p:spPr>
          <a:xfrm>
            <a:off x="3757271" y="6203061"/>
            <a:ext cx="4597399" cy="461665"/>
          </a:xfrm>
          <a:prstGeom prst="rect">
            <a:avLst/>
          </a:prstGeom>
          <a:noFill/>
        </p:spPr>
        <p:txBody>
          <a:bodyPr wrap="square">
            <a:spAutoFit/>
          </a:bodyPr>
          <a:lstStyle/>
          <a:p>
            <a:pPr algn="l" rtl="0" fontAlgn="base"/>
            <a:r>
              <a:rPr lang="en-US" sz="2400" i="1" dirty="0">
                <a:solidFill>
                  <a:schemeClr val="bg1"/>
                </a:solidFill>
              </a:rPr>
              <a:t>Click the product to learn more. </a:t>
            </a:r>
          </a:p>
        </p:txBody>
      </p:sp>
    </p:spTree>
    <p:extLst>
      <p:ext uri="{BB962C8B-B14F-4D97-AF65-F5344CB8AC3E}">
        <p14:creationId xmlns:p14="http://schemas.microsoft.com/office/powerpoint/2010/main" val="1199721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688B71-D1C7-37E2-1CCB-C710E8DB7E0D}"/>
              </a:ext>
            </a:extLst>
          </p:cNvPr>
          <p:cNvPicPr>
            <a:picLocks noChangeAspect="1"/>
          </p:cNvPicPr>
          <p:nvPr/>
        </p:nvPicPr>
        <p:blipFill rotWithShape="1">
          <a:blip r:embed="rId3"/>
          <a:srcRect b="347"/>
          <a:stretch/>
        </p:blipFill>
        <p:spPr>
          <a:xfrm>
            <a:off x="0" y="-152401"/>
            <a:ext cx="12192000" cy="8026401"/>
          </a:xfrm>
          <a:prstGeom prst="rect">
            <a:avLst/>
          </a:prstGeom>
        </p:spPr>
      </p:pic>
      <p:sp>
        <p:nvSpPr>
          <p:cNvPr id="2" name="TextBox 1">
            <a:extLst>
              <a:ext uri="{FF2B5EF4-FFF2-40B4-BE49-F238E27FC236}">
                <a16:creationId xmlns:a16="http://schemas.microsoft.com/office/drawing/2014/main" id="{368F49A9-431F-E82E-C1E5-82EA7A24A730}"/>
              </a:ext>
            </a:extLst>
          </p:cNvPr>
          <p:cNvSpPr txBox="1"/>
          <p:nvPr/>
        </p:nvSpPr>
        <p:spPr>
          <a:xfrm>
            <a:off x="323247" y="340398"/>
            <a:ext cx="8496299" cy="461665"/>
          </a:xfrm>
          <a:prstGeom prst="rect">
            <a:avLst/>
          </a:prstGeom>
          <a:noFill/>
        </p:spPr>
        <p:txBody>
          <a:bodyPr wrap="square">
            <a:spAutoFit/>
          </a:bodyPr>
          <a:lstStyle/>
          <a:p>
            <a:r>
              <a:rPr lang="en-US" sz="2400" dirty="0"/>
              <a:t>Results</a:t>
            </a:r>
          </a:p>
        </p:txBody>
      </p:sp>
    </p:spTree>
    <p:extLst>
      <p:ext uri="{BB962C8B-B14F-4D97-AF65-F5344CB8AC3E}">
        <p14:creationId xmlns:p14="http://schemas.microsoft.com/office/powerpoint/2010/main" val="1995792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268E39-3543-01AE-73FF-A0A8269CDFC5}"/>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0" y="8536"/>
            <a:ext cx="12192000" cy="6840928"/>
          </a:xfrm>
          <a:prstGeom prst="rect">
            <a:avLst/>
          </a:prstGeom>
        </p:spPr>
      </p:pic>
      <p:sp>
        <p:nvSpPr>
          <p:cNvPr id="3" name="Oval 2">
            <a:extLst>
              <a:ext uri="{FF2B5EF4-FFF2-40B4-BE49-F238E27FC236}">
                <a16:creationId xmlns:a16="http://schemas.microsoft.com/office/drawing/2014/main" id="{D662BB44-EEB5-ADA1-046A-26916DD25156}"/>
              </a:ext>
            </a:extLst>
          </p:cNvPr>
          <p:cNvSpPr/>
          <p:nvPr/>
        </p:nvSpPr>
        <p:spPr>
          <a:xfrm>
            <a:off x="481" y="3921279"/>
            <a:ext cx="9024169" cy="1115029"/>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a:endParaRPr lang="en-IN" sz="2400" dirty="0" err="1">
              <a:solidFill>
                <a:srgbClr val="000000"/>
              </a:solidFill>
            </a:endParaRPr>
          </a:p>
        </p:txBody>
      </p:sp>
      <p:pic>
        <p:nvPicPr>
          <p:cNvPr id="4" name="Picture 2">
            <a:extLst>
              <a:ext uri="{FF2B5EF4-FFF2-40B4-BE49-F238E27FC236}">
                <a16:creationId xmlns:a16="http://schemas.microsoft.com/office/drawing/2014/main" id="{C8A9AF29-0186-4413-1452-AE2662061C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5808" y="2913093"/>
            <a:ext cx="3364585" cy="39030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9EE662-38C2-F6C5-1741-19841F4E655D}"/>
              </a:ext>
            </a:extLst>
          </p:cNvPr>
          <p:cNvPicPr>
            <a:picLocks noChangeAspect="1"/>
          </p:cNvPicPr>
          <p:nvPr/>
        </p:nvPicPr>
        <p:blipFill>
          <a:blip r:embed="rId5">
            <a:duotone>
              <a:schemeClr val="bg2">
                <a:shade val="45000"/>
                <a:satMod val="135000"/>
              </a:schemeClr>
              <a:prstClr val="white"/>
            </a:duotone>
          </a:blip>
          <a:stretch>
            <a:fillRect/>
          </a:stretch>
        </p:blipFill>
        <p:spPr>
          <a:xfrm>
            <a:off x="539846" y="2588857"/>
            <a:ext cx="2014236" cy="2014236"/>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2E4C3461-5A6D-A4A2-A418-6AEEAD13E701}"/>
              </a:ext>
            </a:extLst>
          </p:cNvPr>
          <p:cNvPicPr>
            <a:picLocks noChangeAspect="1"/>
          </p:cNvPicPr>
          <p:nvPr/>
        </p:nvPicPr>
        <p:blipFill rotWithShape="1">
          <a:blip r:embed="rId6">
            <a:duotone>
              <a:schemeClr val="bg2">
                <a:shade val="45000"/>
                <a:satMod val="135000"/>
              </a:schemeClr>
              <a:prstClr val="white"/>
            </a:duotone>
          </a:blip>
          <a:srcRect b="10522"/>
          <a:stretch/>
        </p:blipFill>
        <p:spPr>
          <a:xfrm>
            <a:off x="2594386" y="2407260"/>
            <a:ext cx="1758361" cy="2201440"/>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04B732F6-047A-25D2-71B8-BF7B5173A79E}"/>
              </a:ext>
            </a:extLst>
          </p:cNvPr>
          <p:cNvPicPr>
            <a:picLocks noChangeAspect="1" noChangeArrowheads="1"/>
          </p:cNvPicPr>
          <p:nvPr/>
        </p:nvPicPr>
        <p:blipFill rotWithShape="1">
          <a:blip r:embed="rId7">
            <a:duotone>
              <a:schemeClr val="bg2">
                <a:shade val="45000"/>
                <a:satMod val="135000"/>
              </a:schemeClr>
              <a:prstClr val="white"/>
            </a:duotone>
            <a:extLst>
              <a:ext uri="{BEBA8EAE-BF5A-486C-A8C5-ECC9F3942E4B}">
                <a14:imgProps xmlns:a14="http://schemas.microsoft.com/office/drawing/2010/main">
                  <a14:imgLayer r:embed="rId8">
                    <a14:imgEffect>
                      <a14:backgroundRemoval t="9091" b="87987" l="10000" r="90000">
                        <a14:foregroundMark x1="13636" y1="14286" x2="57273" y2="13312"/>
                        <a14:foregroundMark x1="57273" y1="13312" x2="82273" y2="41558"/>
                        <a14:foregroundMark x1="82273" y1="41558" x2="80455" y2="75000"/>
                        <a14:foregroundMark x1="80455" y1="75000" x2="35455" y2="84740"/>
                        <a14:foregroundMark x1="35455" y1="84740" x2="19545" y2="58766"/>
                        <a14:foregroundMark x1="19545" y1="58766" x2="16818" y2="17208"/>
                        <a14:foregroundMark x1="27727" y1="20130" x2="65455" y2="17857"/>
                        <a14:foregroundMark x1="65455" y1="17857" x2="84545" y2="22078"/>
                        <a14:foregroundMark x1="26364" y1="50000" x2="65909" y2="49675"/>
                        <a14:foregroundMark x1="65909" y1="49675" x2="69091" y2="50000"/>
                        <a14:foregroundMark x1="34545" y1="85390" x2="70455" y2="85390"/>
                        <a14:foregroundMark x1="70455" y1="85390" x2="80000" y2="85390"/>
                        <a14:foregroundMark x1="25909" y1="87338" x2="72727" y2="87987"/>
                        <a14:foregroundMark x1="29545" y1="34091" x2="69545" y2="37987"/>
                        <a14:foregroundMark x1="30000" y1="38961" x2="46818" y2="37662"/>
                      </a14:backgroundRemoval>
                    </a14:imgEffect>
                  </a14:imgLayer>
                </a14:imgProps>
              </a:ext>
              <a:ext uri="{28A0092B-C50C-407E-A947-70E740481C1C}">
                <a14:useLocalDpi xmlns:a14="http://schemas.microsoft.com/office/drawing/2010/main" val="0"/>
              </a:ext>
            </a:extLst>
          </a:blip>
          <a:srcRect l="6985" t="6639" r="5949" b="6967"/>
          <a:stretch/>
        </p:blipFill>
        <p:spPr bwMode="auto">
          <a:xfrm>
            <a:off x="4607611" y="2481510"/>
            <a:ext cx="1567544" cy="217786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19176D-74FB-C935-20CE-7DF61EF07F2F}"/>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9692" b="93833" l="9942" r="89474">
                        <a14:foregroundMark x1="14620" y1="85022" x2="60819" y2="91189"/>
                        <a14:foregroundMark x1="60819" y1="91189" x2="84211" y2="74009"/>
                        <a14:foregroundMark x1="10526" y1="22026" x2="10526" y2="25110"/>
                        <a14:foregroundMark x1="89474" y1="26432" x2="89474" y2="27753"/>
                        <a14:foregroundMark x1="78363" y1="93833" x2="16374" y2="91189"/>
                        <a14:foregroundMark x1="77778" y1="93833" x2="19298" y2="91630"/>
                      </a14:backgroundRemoval>
                    </a14:imgEffect>
                  </a14:imgLayer>
                </a14:imgProps>
              </a:ext>
            </a:extLst>
          </a:blip>
          <a:srcRect l="2093" r="2093"/>
          <a:stretch/>
        </p:blipFill>
        <p:spPr bwMode="auto">
          <a:xfrm>
            <a:off x="6987469" y="2348818"/>
            <a:ext cx="1571921" cy="2177863"/>
          </a:xfrm>
          <a:prstGeom prst="rect">
            <a:avLst/>
          </a:prstGeom>
          <a:ln w="127000" cap="sq">
            <a:solidFill>
              <a:srgbClr val="FF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1BEE9606-1F6A-454A-FAA2-D6712B0FDDDD}"/>
              </a:ext>
            </a:extLst>
          </p:cNvPr>
          <p:cNvSpPr/>
          <p:nvPr/>
        </p:nvSpPr>
        <p:spPr>
          <a:xfrm>
            <a:off x="394153" y="1249807"/>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solidFill>
                  <a:schemeClr val="bg1"/>
                </a:solidFill>
                <a:latin typeface="Colour Sans" panose="02000503030000020004" pitchFamily="2" charset="0"/>
              </a:rPr>
              <a:t>Dulux Better Living Air Clean Biobased</a:t>
            </a:r>
          </a:p>
        </p:txBody>
      </p:sp>
      <p:sp>
        <p:nvSpPr>
          <p:cNvPr id="10" name="Speech Bubble: Rectangle with Corners Rounded 9">
            <a:extLst>
              <a:ext uri="{FF2B5EF4-FFF2-40B4-BE49-F238E27FC236}">
                <a16:creationId xmlns:a16="http://schemas.microsoft.com/office/drawing/2014/main" id="{8C2C0A78-BB9A-50A8-0AD7-9BA04C633198}"/>
              </a:ext>
            </a:extLst>
          </p:cNvPr>
          <p:cNvSpPr/>
          <p:nvPr/>
        </p:nvSpPr>
        <p:spPr>
          <a:xfrm>
            <a:off x="2621107" y="1249805"/>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Ambiance </a:t>
            </a:r>
            <a:r>
              <a:rPr lang="en-SG" sz="2133">
                <a:latin typeface="Colour Sans" panose="02000503030000020004" pitchFamily="2" charset="0"/>
              </a:rPr>
              <a:t>Pearl Glo</a:t>
            </a:r>
            <a:endParaRPr lang="en-SG" sz="2133" dirty="0">
              <a:latin typeface="Colour Sans" panose="02000503030000020004" pitchFamily="2" charset="0"/>
            </a:endParaRPr>
          </a:p>
        </p:txBody>
      </p:sp>
      <p:sp>
        <p:nvSpPr>
          <p:cNvPr id="11" name="Speech Bubble: Rectangle with Corners Rounded 10">
            <a:extLst>
              <a:ext uri="{FF2B5EF4-FFF2-40B4-BE49-F238E27FC236}">
                <a16:creationId xmlns:a16="http://schemas.microsoft.com/office/drawing/2014/main" id="{75D6A466-3BCC-90EB-536C-8B2134DA55A5}"/>
              </a:ext>
            </a:extLst>
          </p:cNvPr>
          <p:cNvSpPr/>
          <p:nvPr/>
        </p:nvSpPr>
        <p:spPr>
          <a:xfrm>
            <a:off x="4816241" y="1266878"/>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EasyClean Plus /EasyClean</a:t>
            </a:r>
          </a:p>
        </p:txBody>
      </p:sp>
      <p:sp>
        <p:nvSpPr>
          <p:cNvPr id="12" name="Speech Bubble: Rectangle with Corners Rounded 11">
            <a:extLst>
              <a:ext uri="{FF2B5EF4-FFF2-40B4-BE49-F238E27FC236}">
                <a16:creationId xmlns:a16="http://schemas.microsoft.com/office/drawing/2014/main" id="{D91E7C51-3739-DDCA-7800-801268B3DD9F}"/>
              </a:ext>
            </a:extLst>
          </p:cNvPr>
          <p:cNvSpPr/>
          <p:nvPr/>
        </p:nvSpPr>
        <p:spPr>
          <a:xfrm>
            <a:off x="7198875" y="1021618"/>
            <a:ext cx="2014236"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a:latin typeface="Colour Sans" panose="02000503030000020004" pitchFamily="2" charset="0"/>
              </a:rPr>
              <a:t>Dulux Pentalite </a:t>
            </a:r>
            <a:endParaRPr lang="en-SG" sz="2133" dirty="0">
              <a:latin typeface="Colour Sans" panose="02000503030000020004" pitchFamily="2" charset="0"/>
            </a:endParaRPr>
          </a:p>
        </p:txBody>
      </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332D5C1A-FBB4-AA09-D8BE-74C46BDA6D94}"/>
                  </a:ext>
                </a:extLst>
              </p14:cNvPr>
              <p14:cNvContentPartPr/>
              <p14:nvPr/>
            </p14:nvContentPartPr>
            <p14:xfrm>
              <a:off x="444648" y="4180061"/>
              <a:ext cx="480" cy="480"/>
            </p14:xfrm>
          </p:contentPart>
        </mc:Choice>
        <mc:Fallback xmlns="">
          <p:pic>
            <p:nvPicPr>
              <p:cNvPr id="13" name="Ink 12">
                <a:extLst>
                  <a:ext uri="{FF2B5EF4-FFF2-40B4-BE49-F238E27FC236}">
                    <a16:creationId xmlns:a16="http://schemas.microsoft.com/office/drawing/2014/main" id="{332D5C1A-FBB4-AA09-D8BE-74C46BDA6D94}"/>
                  </a:ext>
                </a:extLst>
              </p:cNvPr>
              <p:cNvPicPr/>
              <p:nvPr/>
            </p:nvPicPr>
            <p:blipFill>
              <a:blip r:embed="rId12"/>
              <a:stretch>
                <a:fillRect/>
              </a:stretch>
            </p:blipFill>
            <p:spPr>
              <a:xfrm>
                <a:off x="436488" y="4171901"/>
                <a:ext cx="1680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43D5D8C9-AABA-9829-F46F-82CB9CB8214A}"/>
                  </a:ext>
                </a:extLst>
              </p14:cNvPr>
              <p14:cNvContentPartPr/>
              <p14:nvPr/>
            </p14:nvContentPartPr>
            <p14:xfrm>
              <a:off x="16623048" y="3676541"/>
              <a:ext cx="8160" cy="480"/>
            </p14:xfrm>
          </p:contentPart>
        </mc:Choice>
        <mc:Fallback xmlns="">
          <p:pic>
            <p:nvPicPr>
              <p:cNvPr id="14" name="Ink 13">
                <a:extLst>
                  <a:ext uri="{FF2B5EF4-FFF2-40B4-BE49-F238E27FC236}">
                    <a16:creationId xmlns:a16="http://schemas.microsoft.com/office/drawing/2014/main" id="{43D5D8C9-AABA-9829-F46F-82CB9CB8214A}"/>
                  </a:ext>
                </a:extLst>
              </p:cNvPr>
              <p:cNvPicPr/>
              <p:nvPr/>
            </p:nvPicPr>
            <p:blipFill>
              <a:blip r:embed="rId14"/>
              <a:stretch>
                <a:fillRect/>
              </a:stretch>
            </p:blipFill>
            <p:spPr>
              <a:xfrm>
                <a:off x="16617017" y="3668381"/>
                <a:ext cx="20223"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4DC96B16-0491-BD8F-B7DB-1FC8BCA49E71}"/>
                  </a:ext>
                </a:extLst>
              </p14:cNvPr>
              <p14:cNvContentPartPr/>
              <p14:nvPr/>
            </p14:nvContentPartPr>
            <p14:xfrm>
              <a:off x="9617448" y="4547741"/>
              <a:ext cx="480" cy="480"/>
            </p14:xfrm>
          </p:contentPart>
        </mc:Choice>
        <mc:Fallback xmlns="">
          <p:pic>
            <p:nvPicPr>
              <p:cNvPr id="15" name="Ink 14">
                <a:extLst>
                  <a:ext uri="{FF2B5EF4-FFF2-40B4-BE49-F238E27FC236}">
                    <a16:creationId xmlns:a16="http://schemas.microsoft.com/office/drawing/2014/main" id="{4DC96B16-0491-BD8F-B7DB-1FC8BCA49E71}"/>
                  </a:ext>
                </a:extLst>
              </p:cNvPr>
              <p:cNvPicPr/>
              <p:nvPr/>
            </p:nvPicPr>
            <p:blipFill>
              <a:blip r:embed="rId12"/>
              <a:stretch>
                <a:fillRect/>
              </a:stretch>
            </p:blipFill>
            <p:spPr>
              <a:xfrm>
                <a:off x="9609288" y="4539581"/>
                <a:ext cx="16800" cy="16800"/>
              </a:xfrm>
              <a:prstGeom prst="rect">
                <a:avLst/>
              </a:prstGeom>
            </p:spPr>
          </p:pic>
        </mc:Fallback>
      </mc:AlternateContent>
      <p:sp>
        <p:nvSpPr>
          <p:cNvPr id="16" name="Rectangle: Rounded Corners 15">
            <a:extLst>
              <a:ext uri="{FF2B5EF4-FFF2-40B4-BE49-F238E27FC236}">
                <a16:creationId xmlns:a16="http://schemas.microsoft.com/office/drawing/2014/main" id="{A3819440-B660-E7AF-1CEC-649F2BA5ADB2}"/>
              </a:ext>
            </a:extLst>
          </p:cNvPr>
          <p:cNvSpPr/>
          <p:nvPr/>
        </p:nvSpPr>
        <p:spPr>
          <a:xfrm>
            <a:off x="1238552" y="4864626"/>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17" name="Rectangle: Rounded Corners 16">
            <a:extLst>
              <a:ext uri="{FF2B5EF4-FFF2-40B4-BE49-F238E27FC236}">
                <a16:creationId xmlns:a16="http://schemas.microsoft.com/office/drawing/2014/main" id="{424F0709-7D41-7467-52EE-64BABE1B96B4}"/>
              </a:ext>
            </a:extLst>
          </p:cNvPr>
          <p:cNvSpPr/>
          <p:nvPr/>
        </p:nvSpPr>
        <p:spPr>
          <a:xfrm>
            <a:off x="2367020" y="4934054"/>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18" name="Rectangle: Rounded Corners 17">
            <a:extLst>
              <a:ext uri="{FF2B5EF4-FFF2-40B4-BE49-F238E27FC236}">
                <a16:creationId xmlns:a16="http://schemas.microsoft.com/office/drawing/2014/main" id="{AC11789F-9C22-8D0B-0EA7-5C37FC2BEAA7}"/>
              </a:ext>
            </a:extLst>
          </p:cNvPr>
          <p:cNvSpPr/>
          <p:nvPr/>
        </p:nvSpPr>
        <p:spPr>
          <a:xfrm>
            <a:off x="7717929" y="4809038"/>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19" name="Rectangle: Rounded Corners 18">
            <a:extLst>
              <a:ext uri="{FF2B5EF4-FFF2-40B4-BE49-F238E27FC236}">
                <a16:creationId xmlns:a16="http://schemas.microsoft.com/office/drawing/2014/main" id="{922A7A58-9313-C313-A40E-6BAB8F9C3AE2}"/>
              </a:ext>
            </a:extLst>
          </p:cNvPr>
          <p:cNvSpPr/>
          <p:nvPr/>
        </p:nvSpPr>
        <p:spPr>
          <a:xfrm>
            <a:off x="6904762" y="4930265"/>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0" name="TextBox 19">
            <a:extLst>
              <a:ext uri="{FF2B5EF4-FFF2-40B4-BE49-F238E27FC236}">
                <a16:creationId xmlns:a16="http://schemas.microsoft.com/office/drawing/2014/main" id="{2C1F8287-43DC-C129-E512-7C9F8A27452F}"/>
              </a:ext>
            </a:extLst>
          </p:cNvPr>
          <p:cNvSpPr txBox="1"/>
          <p:nvPr/>
        </p:nvSpPr>
        <p:spPr>
          <a:xfrm>
            <a:off x="202607" y="152716"/>
            <a:ext cx="9540723" cy="461665"/>
          </a:xfrm>
          <a:prstGeom prst="rect">
            <a:avLst/>
          </a:prstGeom>
          <a:noFill/>
        </p:spPr>
        <p:txBody>
          <a:bodyPr wrap="square">
            <a:spAutoFit/>
          </a:bodyPr>
          <a:lstStyle/>
          <a:p>
            <a:r>
              <a:rPr lang="en-GB" sz="2400" dirty="0"/>
              <a:t>INTERIOR PREMIUM WALL PAINT</a:t>
            </a:r>
          </a:p>
        </p:txBody>
      </p:sp>
      <p:pic>
        <p:nvPicPr>
          <p:cNvPr id="21" name="Picture 2">
            <a:extLst>
              <a:ext uri="{FF2B5EF4-FFF2-40B4-BE49-F238E27FC236}">
                <a16:creationId xmlns:a16="http://schemas.microsoft.com/office/drawing/2014/main" id="{581BCCBF-4505-81DF-E725-D076D096C404}"/>
              </a:ext>
            </a:extLst>
          </p:cNvPr>
          <p:cNvPicPr>
            <a:picLocks noChangeAspect="1" noChangeArrowheads="1"/>
          </p:cNvPicPr>
          <p:nvPr/>
        </p:nvPicPr>
        <p:blipFill rotWithShape="1">
          <a:blip r:embed="rId16">
            <a:duotone>
              <a:schemeClr val="bg2">
                <a:shade val="45000"/>
                <a:satMod val="135000"/>
              </a:schemeClr>
              <a:prstClr val="white"/>
            </a:duotone>
            <a:extLst>
              <a:ext uri="{BEBA8EAE-BF5A-486C-A8C5-ECC9F3942E4B}">
                <a14:imgProps xmlns:a14="http://schemas.microsoft.com/office/drawing/2010/main">
                  <a14:imgLayer r:embed="rId17">
                    <a14:imgEffect>
                      <a14:backgroundRemoval t="9091" b="83766" l="10000" r="90000">
                        <a14:foregroundMark x1="19091" y1="13961" x2="84091" y2="14935"/>
                        <a14:foregroundMark x1="84091" y1="14935" x2="75000" y2="81169"/>
                        <a14:foregroundMark x1="75000" y1="81169" x2="33636" y2="83766"/>
                        <a14:foregroundMark x1="33636" y1="83766" x2="20909" y2="17532"/>
                        <a14:foregroundMark x1="28636" y1="35714" x2="65909" y2="37662"/>
                      </a14:backgroundRemoval>
                    </a14:imgEffect>
                  </a14:imgLayer>
                </a14:imgProps>
              </a:ext>
              <a:ext uri="{28A0092B-C50C-407E-A947-70E740481C1C}">
                <a14:useLocalDpi xmlns:a14="http://schemas.microsoft.com/office/drawing/2010/main" val="0"/>
              </a:ext>
            </a:extLst>
          </a:blip>
          <a:srcRect b="8337"/>
          <a:stretch/>
        </p:blipFill>
        <p:spPr bwMode="auto">
          <a:xfrm>
            <a:off x="5360832" y="2730846"/>
            <a:ext cx="1570955" cy="197607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6211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B5EB5-576D-C882-27C5-A9402BB0642A}"/>
              </a:ext>
            </a:extLst>
          </p:cNvPr>
          <p:cNvPicPr>
            <a:picLocks noChangeAspect="1"/>
          </p:cNvPicPr>
          <p:nvPr/>
        </p:nvPicPr>
        <p:blipFill>
          <a:blip r:embed="rId3"/>
          <a:srcRect/>
          <a:stretch/>
        </p:blipFill>
        <p:spPr>
          <a:xfrm>
            <a:off x="1" y="1"/>
            <a:ext cx="12284892" cy="8169079"/>
          </a:xfrm>
          <a:prstGeom prst="rect">
            <a:avLst/>
          </a:prstGeom>
        </p:spPr>
      </p:pic>
      <p:sp>
        <p:nvSpPr>
          <p:cNvPr id="2" name="TextBox 1">
            <a:extLst>
              <a:ext uri="{FF2B5EF4-FFF2-40B4-BE49-F238E27FC236}">
                <a16:creationId xmlns:a16="http://schemas.microsoft.com/office/drawing/2014/main" id="{D98B0528-C0A7-00B8-6717-F0CE908BCB53}"/>
              </a:ext>
            </a:extLst>
          </p:cNvPr>
          <p:cNvSpPr txBox="1"/>
          <p:nvPr/>
        </p:nvSpPr>
        <p:spPr>
          <a:xfrm>
            <a:off x="361951" y="185580"/>
            <a:ext cx="8496299" cy="461665"/>
          </a:xfrm>
          <a:prstGeom prst="rect">
            <a:avLst/>
          </a:prstGeom>
          <a:noFill/>
        </p:spPr>
        <p:txBody>
          <a:bodyPr wrap="square">
            <a:spAutoFit/>
          </a:bodyPr>
          <a:lstStyle/>
          <a:p>
            <a:r>
              <a:rPr lang="en-US" sz="2400" dirty="0"/>
              <a:t>Introduction</a:t>
            </a:r>
          </a:p>
        </p:txBody>
      </p:sp>
      <p:pic>
        <p:nvPicPr>
          <p:cNvPr id="4" name="Picture 6">
            <a:extLst>
              <a:ext uri="{FF2B5EF4-FFF2-40B4-BE49-F238E27FC236}">
                <a16:creationId xmlns:a16="http://schemas.microsoft.com/office/drawing/2014/main" id="{6C888BB2-0EEA-D166-7B48-A789630BF3E6}"/>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9091" b="87338" l="9091" r="90455">
                        <a14:foregroundMark x1="16818" y1="78571" x2="80000" y2="87662"/>
                        <a14:foregroundMark x1="80000" y1="87662" x2="59545" y2="77922"/>
                        <a14:foregroundMark x1="59545" y1="77922" x2="49091" y2="76948"/>
                        <a14:foregroundMark x1="12273" y1="25649" x2="9545" y2="21104"/>
                        <a14:foregroundMark x1="90455" y1="20779" x2="89545" y2="25649"/>
                        <a14:foregroundMark x1="30000" y1="33117" x2="63636" y2="39610"/>
                      </a14:backgroundRemoval>
                    </a14:imgEffect>
                  </a14:imgLayer>
                </a14:imgProps>
              </a:ext>
              <a:ext uri="{28A0092B-C50C-407E-A947-70E740481C1C}">
                <a14:useLocalDpi xmlns:a14="http://schemas.microsoft.com/office/drawing/2010/main" val="0"/>
              </a:ext>
            </a:extLst>
          </a:blip>
          <a:srcRect b="7458"/>
          <a:stretch/>
        </p:blipFill>
        <p:spPr bwMode="auto">
          <a:xfrm>
            <a:off x="1479810" y="3429000"/>
            <a:ext cx="3308076" cy="4401288"/>
          </a:xfrm>
          <a:prstGeom prst="rect">
            <a:avLst/>
          </a:prstGeom>
          <a:effectLst>
            <a:outerShdw blurRad="330200" dist="266700" dir="16080000" sy="23000" kx="1200000" algn="br" rotWithShape="0">
              <a:prstClr val="black">
                <a:alpha val="6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9A5D5F-65F6-EC10-85E4-03DE6C007AE4}"/>
              </a:ext>
            </a:extLst>
          </p:cNvPr>
          <p:cNvSpPr txBox="1"/>
          <p:nvPr/>
        </p:nvSpPr>
        <p:spPr>
          <a:xfrm>
            <a:off x="6169541" y="4084537"/>
            <a:ext cx="2399695" cy="107721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3200" b="1" dirty="0"/>
              <a:t>Dulux Pentalite</a:t>
            </a:r>
            <a:endParaRPr lang="en-IN" sz="3200" b="1" dirty="0"/>
          </a:p>
        </p:txBody>
      </p:sp>
      <p:pic>
        <p:nvPicPr>
          <p:cNvPr id="7" name="Picture 6">
            <a:extLst>
              <a:ext uri="{FF2B5EF4-FFF2-40B4-BE49-F238E27FC236}">
                <a16:creationId xmlns:a16="http://schemas.microsoft.com/office/drawing/2014/main" id="{84AFC265-239A-B20E-B600-5D0ACFCE8952}"/>
              </a:ext>
            </a:extLst>
          </p:cNvPr>
          <p:cNvPicPr>
            <a:picLocks noChangeAspect="1"/>
          </p:cNvPicPr>
          <p:nvPr/>
        </p:nvPicPr>
        <p:blipFill>
          <a:blip r:embed="rId6"/>
          <a:stretch>
            <a:fillRect/>
          </a:stretch>
        </p:blipFill>
        <p:spPr>
          <a:xfrm>
            <a:off x="6704368" y="5369076"/>
            <a:ext cx="1221347" cy="1107997"/>
          </a:xfrm>
          <a:prstGeom prst="rect">
            <a:avLst/>
          </a:prstGeom>
        </p:spPr>
      </p:pic>
    </p:spTree>
    <p:extLst>
      <p:ext uri="{BB962C8B-B14F-4D97-AF65-F5344CB8AC3E}">
        <p14:creationId xmlns:p14="http://schemas.microsoft.com/office/powerpoint/2010/main" val="1461835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CD08C-89D0-3434-F626-A23C15869A47}"/>
              </a:ext>
            </a:extLst>
          </p:cNvPr>
          <p:cNvPicPr>
            <a:picLocks noChangeAspect="1"/>
          </p:cNvPicPr>
          <p:nvPr/>
        </p:nvPicPr>
        <p:blipFill>
          <a:blip r:embed="rId3"/>
          <a:stretch>
            <a:fillRect/>
          </a:stretch>
        </p:blipFill>
        <p:spPr>
          <a:xfrm>
            <a:off x="40533" y="0"/>
            <a:ext cx="12110935" cy="6858000"/>
          </a:xfrm>
          <a:prstGeom prst="rect">
            <a:avLst/>
          </a:prstGeom>
        </p:spPr>
      </p:pic>
      <p:pic>
        <p:nvPicPr>
          <p:cNvPr id="5" name="Picture 4">
            <a:extLst>
              <a:ext uri="{FF2B5EF4-FFF2-40B4-BE49-F238E27FC236}">
                <a16:creationId xmlns:a16="http://schemas.microsoft.com/office/drawing/2014/main" id="{036E7484-A9CF-C1E0-600A-1F418BB066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977" b="93798" l="10000" r="90000">
                        <a14:foregroundMark x1="31429" y1="17313" x2="60714" y2="16021"/>
                        <a14:foregroundMark x1="42143" y1="7235" x2="58571" y2="9044"/>
                        <a14:foregroundMark x1="40000" y1="89922" x2="40000" y2="93798"/>
                        <a14:foregroundMark x1="62143" y1="89406" x2="65000" y2="93282"/>
                      </a14:backgroundRemoval>
                    </a14:imgEffect>
                  </a14:imgLayer>
                </a14:imgProps>
              </a:ext>
            </a:extLst>
          </a:blip>
          <a:stretch>
            <a:fillRect/>
          </a:stretch>
        </p:blipFill>
        <p:spPr>
          <a:xfrm>
            <a:off x="448845" y="2106275"/>
            <a:ext cx="1777777" cy="4914285"/>
          </a:xfrm>
          <a:prstGeom prst="rect">
            <a:avLst/>
          </a:prstGeom>
        </p:spPr>
      </p:pic>
      <p:sp>
        <p:nvSpPr>
          <p:cNvPr id="6" name="TextBox 5">
            <a:extLst>
              <a:ext uri="{FF2B5EF4-FFF2-40B4-BE49-F238E27FC236}">
                <a16:creationId xmlns:a16="http://schemas.microsoft.com/office/drawing/2014/main" id="{F3B0A88B-CDC8-D274-BB2B-32890D70AA1A}"/>
              </a:ext>
            </a:extLst>
          </p:cNvPr>
          <p:cNvSpPr txBox="1"/>
          <p:nvPr/>
        </p:nvSpPr>
        <p:spPr>
          <a:xfrm>
            <a:off x="214037" y="248476"/>
            <a:ext cx="8496299" cy="461665"/>
          </a:xfrm>
          <a:prstGeom prst="rect">
            <a:avLst/>
          </a:prstGeom>
          <a:noFill/>
        </p:spPr>
        <p:txBody>
          <a:bodyPr wrap="square">
            <a:spAutoFit/>
          </a:bodyPr>
          <a:lstStyle/>
          <a:p>
            <a:r>
              <a:rPr lang="en-US" sz="2400" dirty="0"/>
              <a:t>Problem Statement:</a:t>
            </a:r>
          </a:p>
        </p:txBody>
      </p:sp>
      <p:sp>
        <p:nvSpPr>
          <p:cNvPr id="7" name="Thought Bubble: Cloud 6">
            <a:extLst>
              <a:ext uri="{FF2B5EF4-FFF2-40B4-BE49-F238E27FC236}">
                <a16:creationId xmlns:a16="http://schemas.microsoft.com/office/drawing/2014/main" id="{DC5FDC0A-70F9-29A7-3E8D-3BB834AD4A37}"/>
              </a:ext>
            </a:extLst>
          </p:cNvPr>
          <p:cNvSpPr/>
          <p:nvPr/>
        </p:nvSpPr>
        <p:spPr>
          <a:xfrm>
            <a:off x="1642534" y="989392"/>
            <a:ext cx="3268133" cy="1116883"/>
          </a:xfrm>
          <a:prstGeom prst="cloudCallout">
            <a:avLst>
              <a:gd name="adj1" fmla="val -52439"/>
              <a:gd name="adj2" fmla="val 74629"/>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867" dirty="0"/>
              <a:t>Damp walls, fungal infections, sick kids…</a:t>
            </a:r>
          </a:p>
        </p:txBody>
      </p:sp>
    </p:spTree>
    <p:extLst>
      <p:ext uri="{BB962C8B-B14F-4D97-AF65-F5344CB8AC3E}">
        <p14:creationId xmlns:p14="http://schemas.microsoft.com/office/powerpoint/2010/main" val="866070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27A426-64F6-CF60-392C-799F8FE69F87}"/>
              </a:ext>
            </a:extLst>
          </p:cNvPr>
          <p:cNvPicPr>
            <a:picLocks noChangeAspect="1"/>
          </p:cNvPicPr>
          <p:nvPr/>
        </p:nvPicPr>
        <p:blipFill>
          <a:blip r:embed="rId3"/>
          <a:srcRect/>
          <a:stretch/>
        </p:blipFill>
        <p:spPr>
          <a:xfrm>
            <a:off x="0" y="22246"/>
            <a:ext cx="12192000" cy="6813508"/>
          </a:xfrm>
          <a:prstGeom prst="rect">
            <a:avLst/>
          </a:prstGeom>
        </p:spPr>
      </p:pic>
      <p:sp>
        <p:nvSpPr>
          <p:cNvPr id="2" name="TextBox 1">
            <a:extLst>
              <a:ext uri="{FF2B5EF4-FFF2-40B4-BE49-F238E27FC236}">
                <a16:creationId xmlns:a16="http://schemas.microsoft.com/office/drawing/2014/main" id="{75725789-585B-C859-D7EA-FEC24673369C}"/>
              </a:ext>
            </a:extLst>
          </p:cNvPr>
          <p:cNvSpPr txBox="1"/>
          <p:nvPr/>
        </p:nvSpPr>
        <p:spPr>
          <a:xfrm>
            <a:off x="214037" y="180742"/>
            <a:ext cx="8496299" cy="461665"/>
          </a:xfrm>
          <a:prstGeom prst="rect">
            <a:avLst/>
          </a:prstGeom>
          <a:noFill/>
        </p:spPr>
        <p:txBody>
          <a:bodyPr wrap="square">
            <a:spAutoFit/>
          </a:bodyPr>
          <a:lstStyle/>
          <a:p>
            <a:r>
              <a:rPr lang="en-US" sz="2400" dirty="0"/>
              <a:t>Benefits</a:t>
            </a:r>
          </a:p>
        </p:txBody>
      </p:sp>
      <p:sp>
        <p:nvSpPr>
          <p:cNvPr id="5" name="Rectangle: Rounded Corners 4">
            <a:extLst>
              <a:ext uri="{FF2B5EF4-FFF2-40B4-BE49-F238E27FC236}">
                <a16:creationId xmlns:a16="http://schemas.microsoft.com/office/drawing/2014/main" id="{0235CB6B-52CE-71BF-B93B-FA98B75C3520}"/>
              </a:ext>
            </a:extLst>
          </p:cNvPr>
          <p:cNvSpPr/>
          <p:nvPr/>
        </p:nvSpPr>
        <p:spPr>
          <a:xfrm>
            <a:off x="3263750" y="1212966"/>
            <a:ext cx="5664501" cy="2889596"/>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6" name="Callout: Line 5">
            <a:extLst>
              <a:ext uri="{FF2B5EF4-FFF2-40B4-BE49-F238E27FC236}">
                <a16:creationId xmlns:a16="http://schemas.microsoft.com/office/drawing/2014/main" id="{299F858D-38F5-56A2-7799-CE20652FD98C}"/>
              </a:ext>
            </a:extLst>
          </p:cNvPr>
          <p:cNvSpPr/>
          <p:nvPr/>
        </p:nvSpPr>
        <p:spPr>
          <a:xfrm>
            <a:off x="5854851" y="1630754"/>
            <a:ext cx="2920999" cy="420413"/>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Hygiene+ properties</a:t>
            </a:r>
            <a:endParaRPr lang="en-IN" sz="2133" dirty="0"/>
          </a:p>
        </p:txBody>
      </p:sp>
      <p:sp>
        <p:nvSpPr>
          <p:cNvPr id="7" name="Callout: Line 6">
            <a:extLst>
              <a:ext uri="{FF2B5EF4-FFF2-40B4-BE49-F238E27FC236}">
                <a16:creationId xmlns:a16="http://schemas.microsoft.com/office/drawing/2014/main" id="{197D0551-52D7-AAD3-BE5F-F627905CBCCC}"/>
              </a:ext>
            </a:extLst>
          </p:cNvPr>
          <p:cNvSpPr/>
          <p:nvPr/>
        </p:nvSpPr>
        <p:spPr>
          <a:xfrm>
            <a:off x="5854851" y="2338065"/>
            <a:ext cx="2920999" cy="420415"/>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err="1">
                <a:latin typeface="Open Sans"/>
                <a:ea typeface="Open Sans"/>
                <a:cs typeface="Open Sans"/>
              </a:rPr>
              <a:t>ProCover</a:t>
            </a:r>
            <a:r>
              <a:rPr lang="en-SG" sz="2133" dirty="0">
                <a:latin typeface="Open Sans"/>
                <a:ea typeface="Open Sans"/>
                <a:cs typeface="Open Sans"/>
              </a:rPr>
              <a:t>+ protection</a:t>
            </a:r>
            <a:endParaRPr lang="en-IN" sz="2133" dirty="0"/>
          </a:p>
        </p:txBody>
      </p:sp>
      <p:pic>
        <p:nvPicPr>
          <p:cNvPr id="8" name="Picture 7">
            <a:extLst>
              <a:ext uri="{FF2B5EF4-FFF2-40B4-BE49-F238E27FC236}">
                <a16:creationId xmlns:a16="http://schemas.microsoft.com/office/drawing/2014/main" id="{0EFC60F7-D6A3-9CD3-5DB8-694CF94F45BA}"/>
              </a:ext>
            </a:extLst>
          </p:cNvPr>
          <p:cNvPicPr>
            <a:picLocks noChangeAspect="1"/>
          </p:cNvPicPr>
          <p:nvPr/>
        </p:nvPicPr>
        <p:blipFill rotWithShape="1">
          <a:blip r:embed="rId4"/>
          <a:srcRect l="10022" r="10022"/>
          <a:stretch/>
        </p:blipFill>
        <p:spPr>
          <a:xfrm>
            <a:off x="2719452" y="1594839"/>
            <a:ext cx="2403512" cy="2327280"/>
          </a:xfrm>
          <a:prstGeom prst="rect">
            <a:avLst/>
          </a:prstGeom>
          <a:effectLst>
            <a:outerShdw blurRad="330200" dist="266700" dir="16080000" sy="23000" kx="1200000" algn="br" rotWithShape="0">
              <a:prstClr val="black">
                <a:alpha val="60000"/>
              </a:prstClr>
            </a:outerShdw>
          </a:effectLst>
        </p:spPr>
      </p:pic>
      <p:sp>
        <p:nvSpPr>
          <p:cNvPr id="9" name="Callout: Line 8">
            <a:extLst>
              <a:ext uri="{FF2B5EF4-FFF2-40B4-BE49-F238E27FC236}">
                <a16:creationId xmlns:a16="http://schemas.microsoft.com/office/drawing/2014/main" id="{2F4C7ED8-B535-78BE-ACD6-9C34D0438BB0}"/>
              </a:ext>
            </a:extLst>
          </p:cNvPr>
          <p:cNvSpPr/>
          <p:nvPr/>
        </p:nvSpPr>
        <p:spPr>
          <a:xfrm>
            <a:off x="5854851" y="3026211"/>
            <a:ext cx="2920999" cy="665256"/>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Antibacterial and</a:t>
            </a:r>
          </a:p>
          <a:p>
            <a:pPr algn="l"/>
            <a:r>
              <a:rPr lang="en-SG" sz="2133" dirty="0">
                <a:latin typeface="Open Sans"/>
                <a:ea typeface="Open Sans"/>
                <a:cs typeface="Open Sans"/>
              </a:rPr>
              <a:t>Anti virus protection</a:t>
            </a:r>
            <a:endParaRPr lang="en-IN" sz="2133" dirty="0"/>
          </a:p>
        </p:txBody>
      </p:sp>
    </p:spTree>
    <p:extLst>
      <p:ext uri="{BB962C8B-B14F-4D97-AF65-F5344CB8AC3E}">
        <p14:creationId xmlns:p14="http://schemas.microsoft.com/office/powerpoint/2010/main" val="1808511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B7339-1C70-38A2-FEAC-BDE3546CE61D}"/>
              </a:ext>
            </a:extLst>
          </p:cNvPr>
          <p:cNvPicPr>
            <a:picLocks noChangeAspect="1"/>
          </p:cNvPicPr>
          <p:nvPr/>
        </p:nvPicPr>
        <p:blipFill>
          <a:blip r:embed="rId3"/>
          <a:stretch>
            <a:fillRect/>
          </a:stretch>
        </p:blipFill>
        <p:spPr>
          <a:xfrm>
            <a:off x="1" y="0"/>
            <a:ext cx="12168444" cy="6858000"/>
          </a:xfrm>
          <a:prstGeom prst="rect">
            <a:avLst/>
          </a:prstGeom>
        </p:spPr>
      </p:pic>
      <p:sp>
        <p:nvSpPr>
          <p:cNvPr id="6" name="Rectangle: Diagonal Corners Rounded 5">
            <a:extLst>
              <a:ext uri="{FF2B5EF4-FFF2-40B4-BE49-F238E27FC236}">
                <a16:creationId xmlns:a16="http://schemas.microsoft.com/office/drawing/2014/main" id="{16929032-FB1E-5339-71EC-6E264DF979CA}"/>
              </a:ext>
            </a:extLst>
          </p:cNvPr>
          <p:cNvSpPr/>
          <p:nvPr/>
        </p:nvSpPr>
        <p:spPr>
          <a:xfrm flipH="1">
            <a:off x="1596946" y="1651704"/>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INTERIOR PREMIUM WALL PAINT</a:t>
            </a:r>
          </a:p>
        </p:txBody>
      </p:sp>
      <p:sp>
        <p:nvSpPr>
          <p:cNvPr id="7" name="Rectangle: Diagonal Corners Rounded 6">
            <a:extLst>
              <a:ext uri="{FF2B5EF4-FFF2-40B4-BE49-F238E27FC236}">
                <a16:creationId xmlns:a16="http://schemas.microsoft.com/office/drawing/2014/main" id="{AD611C49-61C1-781E-E8A5-6FBC77D7ED28}"/>
              </a:ext>
            </a:extLst>
          </p:cNvPr>
          <p:cNvSpPr/>
          <p:nvPr/>
        </p:nvSpPr>
        <p:spPr>
          <a:xfrm flipH="1">
            <a:off x="3697935" y="1651704"/>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t>INTERIOR MASS &amp; ECONOMY WALL PAINT</a:t>
            </a:r>
            <a:endParaRPr lang="en-GB" sz="1600" dirty="0"/>
          </a:p>
        </p:txBody>
      </p:sp>
      <p:sp>
        <p:nvSpPr>
          <p:cNvPr id="8" name="Rectangle: Diagonal Corners Rounded 7">
            <a:extLst>
              <a:ext uri="{FF2B5EF4-FFF2-40B4-BE49-F238E27FC236}">
                <a16:creationId xmlns:a16="http://schemas.microsoft.com/office/drawing/2014/main" id="{499D6BE4-D429-A7DB-30AB-1883DCA352CA}"/>
              </a:ext>
            </a:extLst>
          </p:cNvPr>
          <p:cNvSpPr/>
          <p:nvPr/>
        </p:nvSpPr>
        <p:spPr>
          <a:xfrm flipH="1">
            <a:off x="5884123" y="1681116"/>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t>EXTERIOR PREMIUM WALL &amp; ROOF PAINT</a:t>
            </a:r>
            <a:endParaRPr lang="en-GB" sz="1600" dirty="0"/>
          </a:p>
        </p:txBody>
      </p:sp>
      <p:sp>
        <p:nvSpPr>
          <p:cNvPr id="9" name="Rectangle: Diagonal Corners Rounded 8">
            <a:extLst>
              <a:ext uri="{FF2B5EF4-FFF2-40B4-BE49-F238E27FC236}">
                <a16:creationId xmlns:a16="http://schemas.microsoft.com/office/drawing/2014/main" id="{4E000283-E6B2-0C27-738A-5E0E170DBA9B}"/>
              </a:ext>
            </a:extLst>
          </p:cNvPr>
          <p:cNvSpPr/>
          <p:nvPr/>
        </p:nvSpPr>
        <p:spPr>
          <a:xfrm flipH="1">
            <a:off x="4881123" y="3698807"/>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TRIMS MASS PAINT</a:t>
            </a:r>
          </a:p>
        </p:txBody>
      </p:sp>
      <p:sp>
        <p:nvSpPr>
          <p:cNvPr id="10" name="Rectangle: Diagonal Corners Rounded 9">
            <a:extLst>
              <a:ext uri="{FF2B5EF4-FFF2-40B4-BE49-F238E27FC236}">
                <a16:creationId xmlns:a16="http://schemas.microsoft.com/office/drawing/2014/main" id="{1DC277E3-8A65-FF5D-C094-7F252B51A035}"/>
              </a:ext>
            </a:extLst>
          </p:cNvPr>
          <p:cNvSpPr/>
          <p:nvPr/>
        </p:nvSpPr>
        <p:spPr>
          <a:xfrm flipH="1">
            <a:off x="7069410" y="3698807"/>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WATERPROO-FING PREMIUM PAINT</a:t>
            </a:r>
          </a:p>
        </p:txBody>
      </p:sp>
      <p:sp>
        <p:nvSpPr>
          <p:cNvPr id="11" name="Rectangle: Diagonal Corners Rounded 10">
            <a:extLst>
              <a:ext uri="{FF2B5EF4-FFF2-40B4-BE49-F238E27FC236}">
                <a16:creationId xmlns:a16="http://schemas.microsoft.com/office/drawing/2014/main" id="{E0120FD4-909A-2FA2-358F-64EBA57FCCB5}"/>
              </a:ext>
            </a:extLst>
          </p:cNvPr>
          <p:cNvSpPr/>
          <p:nvPr/>
        </p:nvSpPr>
        <p:spPr>
          <a:xfrm flipH="1">
            <a:off x="9224017" y="3737716"/>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PRE DECO</a:t>
            </a:r>
          </a:p>
          <a:p>
            <a:pPr algn="ctr"/>
            <a:endParaRPr lang="en-GB" sz="1600" dirty="0"/>
          </a:p>
        </p:txBody>
      </p:sp>
      <p:sp>
        <p:nvSpPr>
          <p:cNvPr id="12" name="Rectangle: Diagonal Corners Rounded 11">
            <a:extLst>
              <a:ext uri="{FF2B5EF4-FFF2-40B4-BE49-F238E27FC236}">
                <a16:creationId xmlns:a16="http://schemas.microsoft.com/office/drawing/2014/main" id="{3DA74FB0-9FC9-E837-3BF5-C541943A129E}"/>
              </a:ext>
            </a:extLst>
          </p:cNvPr>
          <p:cNvSpPr/>
          <p:nvPr/>
        </p:nvSpPr>
        <p:spPr>
          <a:xfrm flipH="1">
            <a:off x="7928198" y="1707569"/>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EXTERIOR MASS WALL PAINT</a:t>
            </a:r>
          </a:p>
        </p:txBody>
      </p:sp>
      <p:sp>
        <p:nvSpPr>
          <p:cNvPr id="13" name="Rectangle: Diagonal Corners Rounded 12">
            <a:extLst>
              <a:ext uri="{FF2B5EF4-FFF2-40B4-BE49-F238E27FC236}">
                <a16:creationId xmlns:a16="http://schemas.microsoft.com/office/drawing/2014/main" id="{2A417ABE-CAF6-2122-1B5E-9E38FCB5E8A0}"/>
              </a:ext>
            </a:extLst>
          </p:cNvPr>
          <p:cNvSpPr/>
          <p:nvPr/>
        </p:nvSpPr>
        <p:spPr>
          <a:xfrm flipH="1">
            <a:off x="2535195" y="3698807"/>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TRIMS PREMIUM PAINT</a:t>
            </a:r>
          </a:p>
        </p:txBody>
      </p:sp>
      <p:sp>
        <p:nvSpPr>
          <p:cNvPr id="24" name="Flowchart: Alternate Process 23">
            <a:extLst>
              <a:ext uri="{FF2B5EF4-FFF2-40B4-BE49-F238E27FC236}">
                <a16:creationId xmlns:a16="http://schemas.microsoft.com/office/drawing/2014/main" id="{FD872D15-48D7-0144-9DB1-06FDA8F51A55}"/>
              </a:ext>
            </a:extLst>
          </p:cNvPr>
          <p:cNvSpPr/>
          <p:nvPr/>
        </p:nvSpPr>
        <p:spPr>
          <a:xfrm>
            <a:off x="2357548" y="5690045"/>
            <a:ext cx="7675153" cy="534127"/>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867" i="1" dirty="0"/>
              <a:t>Click each tile to know more about the specifics of that category</a:t>
            </a:r>
          </a:p>
        </p:txBody>
      </p:sp>
      <p:pic>
        <p:nvPicPr>
          <p:cNvPr id="26" name="Graphic 25" descr="Cursor with solid fill">
            <a:extLst>
              <a:ext uri="{FF2B5EF4-FFF2-40B4-BE49-F238E27FC236}">
                <a16:creationId xmlns:a16="http://schemas.microsoft.com/office/drawing/2014/main" id="{70CC7BBF-61AD-3A95-654F-9B3314F99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5379" y="5056215"/>
            <a:ext cx="998280" cy="998280"/>
          </a:xfrm>
          <a:prstGeom prst="rect">
            <a:avLst/>
          </a:prstGeom>
        </p:spPr>
      </p:pic>
    </p:spTree>
    <p:extLst>
      <p:ext uri="{BB962C8B-B14F-4D97-AF65-F5344CB8AC3E}">
        <p14:creationId xmlns:p14="http://schemas.microsoft.com/office/powerpoint/2010/main" val="4157249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120A8-1198-CA5F-DAD6-898DF922BD19}"/>
              </a:ext>
            </a:extLst>
          </p:cNvPr>
          <p:cNvSpPr txBox="1"/>
          <p:nvPr/>
        </p:nvSpPr>
        <p:spPr>
          <a:xfrm>
            <a:off x="214037" y="248476"/>
            <a:ext cx="8496299" cy="461665"/>
          </a:xfrm>
          <a:prstGeom prst="rect">
            <a:avLst/>
          </a:prstGeom>
          <a:noFill/>
        </p:spPr>
        <p:txBody>
          <a:bodyPr wrap="square">
            <a:spAutoFit/>
          </a:bodyPr>
          <a:lstStyle/>
          <a:p>
            <a:r>
              <a:rPr lang="en-US" sz="2400" dirty="0"/>
              <a:t>Features</a:t>
            </a:r>
          </a:p>
        </p:txBody>
      </p:sp>
      <p:pic>
        <p:nvPicPr>
          <p:cNvPr id="3" name="Picture 2">
            <a:extLst>
              <a:ext uri="{FF2B5EF4-FFF2-40B4-BE49-F238E27FC236}">
                <a16:creationId xmlns:a16="http://schemas.microsoft.com/office/drawing/2014/main" id="{5DA550DB-ED21-C482-F25D-400F55E84D9D}"/>
              </a:ext>
            </a:extLst>
          </p:cNvPr>
          <p:cNvPicPr>
            <a:picLocks noChangeAspect="1"/>
          </p:cNvPicPr>
          <p:nvPr/>
        </p:nvPicPr>
        <p:blipFill>
          <a:blip r:embed="rId3"/>
          <a:srcRect l="2463" r="2463"/>
          <a:stretch/>
        </p:blipFill>
        <p:spPr>
          <a:xfrm>
            <a:off x="-22037" y="1"/>
            <a:ext cx="12238248" cy="6897476"/>
          </a:xfrm>
          <a:prstGeom prst="rect">
            <a:avLst/>
          </a:prstGeom>
        </p:spPr>
      </p:pic>
      <p:sp>
        <p:nvSpPr>
          <p:cNvPr id="4" name="TextBox 3">
            <a:extLst>
              <a:ext uri="{FF2B5EF4-FFF2-40B4-BE49-F238E27FC236}">
                <a16:creationId xmlns:a16="http://schemas.microsoft.com/office/drawing/2014/main" id="{D8A578E0-F5D2-DA8D-7C84-3F7BD3F86DBF}"/>
              </a:ext>
            </a:extLst>
          </p:cNvPr>
          <p:cNvSpPr txBox="1"/>
          <p:nvPr/>
        </p:nvSpPr>
        <p:spPr>
          <a:xfrm>
            <a:off x="319768" y="514570"/>
            <a:ext cx="8496299" cy="461665"/>
          </a:xfrm>
          <a:prstGeom prst="rect">
            <a:avLst/>
          </a:prstGeom>
          <a:noFill/>
        </p:spPr>
        <p:txBody>
          <a:bodyPr wrap="square">
            <a:spAutoFit/>
          </a:bodyPr>
          <a:lstStyle/>
          <a:p>
            <a:r>
              <a:rPr lang="en-US" sz="2400" dirty="0"/>
              <a:t>Features</a:t>
            </a:r>
          </a:p>
        </p:txBody>
      </p:sp>
      <p:sp>
        <p:nvSpPr>
          <p:cNvPr id="5" name="Flowchart: Terminator 4">
            <a:extLst>
              <a:ext uri="{FF2B5EF4-FFF2-40B4-BE49-F238E27FC236}">
                <a16:creationId xmlns:a16="http://schemas.microsoft.com/office/drawing/2014/main" id="{90CA4E3A-B347-6EEB-2BAD-D7FB3572FF6D}"/>
              </a:ext>
            </a:extLst>
          </p:cNvPr>
          <p:cNvSpPr/>
          <p:nvPr/>
        </p:nvSpPr>
        <p:spPr>
          <a:xfrm>
            <a:off x="376216" y="4640500"/>
            <a:ext cx="1379187"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467" dirty="0"/>
              <a:t> Water based</a:t>
            </a:r>
          </a:p>
        </p:txBody>
      </p:sp>
      <p:grpSp>
        <p:nvGrpSpPr>
          <p:cNvPr id="6" name="Group 5">
            <a:extLst>
              <a:ext uri="{FF2B5EF4-FFF2-40B4-BE49-F238E27FC236}">
                <a16:creationId xmlns:a16="http://schemas.microsoft.com/office/drawing/2014/main" id="{38F14E83-FE9C-0E5E-A681-06D81C0EEA70}"/>
              </a:ext>
            </a:extLst>
          </p:cNvPr>
          <p:cNvGrpSpPr/>
          <p:nvPr/>
        </p:nvGrpSpPr>
        <p:grpSpPr>
          <a:xfrm>
            <a:off x="1596469" y="4198355"/>
            <a:ext cx="1460500" cy="1447800"/>
            <a:chOff x="708727" y="2738437"/>
            <a:chExt cx="1095375" cy="1085850"/>
          </a:xfrm>
        </p:grpSpPr>
        <p:sp>
          <p:nvSpPr>
            <p:cNvPr id="7" name="Oval 6">
              <a:extLst>
                <a:ext uri="{FF2B5EF4-FFF2-40B4-BE49-F238E27FC236}">
                  <a16:creationId xmlns:a16="http://schemas.microsoft.com/office/drawing/2014/main" id="{C881DE1B-A9BF-3506-078F-4BAD8E36CC76}"/>
                </a:ext>
              </a:extLst>
            </p:cNvPr>
            <p:cNvSpPr/>
            <p:nvPr/>
          </p:nvSpPr>
          <p:spPr>
            <a:xfrm>
              <a:off x="708727" y="2738437"/>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8" name="Picture 7">
              <a:extLst>
                <a:ext uri="{FF2B5EF4-FFF2-40B4-BE49-F238E27FC236}">
                  <a16:creationId xmlns:a16="http://schemas.microsoft.com/office/drawing/2014/main" id="{A505E394-E210-6F19-0E51-3BFFE3C2626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88889" y1="45783" x2="88889" y2="50602"/>
                        </a14:backgroundRemoval>
                      </a14:imgEffect>
                    </a14:imgLayer>
                  </a14:imgProps>
                </a:ext>
              </a:extLst>
            </a:blip>
            <a:stretch>
              <a:fillRect/>
            </a:stretch>
          </p:blipFill>
          <p:spPr>
            <a:xfrm>
              <a:off x="947128" y="2886124"/>
              <a:ext cx="600000" cy="790476"/>
            </a:xfrm>
            <a:prstGeom prst="rect">
              <a:avLst/>
            </a:prstGeom>
          </p:spPr>
        </p:pic>
      </p:grpSp>
      <p:sp>
        <p:nvSpPr>
          <p:cNvPr id="9" name="Flowchart: Terminator 8">
            <a:extLst>
              <a:ext uri="{FF2B5EF4-FFF2-40B4-BE49-F238E27FC236}">
                <a16:creationId xmlns:a16="http://schemas.microsoft.com/office/drawing/2014/main" id="{F9B06265-E3B3-93F0-7A29-995A591AA015}"/>
              </a:ext>
            </a:extLst>
          </p:cNvPr>
          <p:cNvSpPr/>
          <p:nvPr/>
        </p:nvSpPr>
        <p:spPr>
          <a:xfrm>
            <a:off x="729709" y="2793708"/>
            <a:ext cx="1771072" cy="781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Finish: Sheen / Matt</a:t>
            </a:r>
          </a:p>
        </p:txBody>
      </p:sp>
      <p:sp>
        <p:nvSpPr>
          <p:cNvPr id="10" name="Oval 9">
            <a:extLst>
              <a:ext uri="{FF2B5EF4-FFF2-40B4-BE49-F238E27FC236}">
                <a16:creationId xmlns:a16="http://schemas.microsoft.com/office/drawing/2014/main" id="{8C89FEF9-2D62-6134-6974-AFF1BFD9AC70}"/>
              </a:ext>
            </a:extLst>
          </p:cNvPr>
          <p:cNvSpPr/>
          <p:nvPr/>
        </p:nvSpPr>
        <p:spPr>
          <a:xfrm>
            <a:off x="2286653" y="247630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1" name="Picture 4">
            <a:extLst>
              <a:ext uri="{FF2B5EF4-FFF2-40B4-BE49-F238E27FC236}">
                <a16:creationId xmlns:a16="http://schemas.microsoft.com/office/drawing/2014/main" id="{5E6942DB-5F7D-1A0D-BB9E-A328833BC0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91896" y="2790753"/>
            <a:ext cx="745609" cy="768204"/>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Terminator 11">
            <a:extLst>
              <a:ext uri="{FF2B5EF4-FFF2-40B4-BE49-F238E27FC236}">
                <a16:creationId xmlns:a16="http://schemas.microsoft.com/office/drawing/2014/main" id="{876F29A5-87C2-04E6-9994-08CC6853CC04}"/>
              </a:ext>
            </a:extLst>
          </p:cNvPr>
          <p:cNvSpPr/>
          <p:nvPr/>
        </p:nvSpPr>
        <p:spPr>
          <a:xfrm>
            <a:off x="6142466" y="487720"/>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Coverage: 11-12 mt</a:t>
            </a:r>
            <a:r>
              <a:rPr lang="en-IN" sz="1467" baseline="30000" dirty="0"/>
              <a:t>2</a:t>
            </a:r>
            <a:r>
              <a:rPr lang="en-IN" sz="1467" dirty="0"/>
              <a:t>/Lt</a:t>
            </a:r>
          </a:p>
        </p:txBody>
      </p:sp>
      <p:sp>
        <p:nvSpPr>
          <p:cNvPr id="13" name="Oval 12">
            <a:extLst>
              <a:ext uri="{FF2B5EF4-FFF2-40B4-BE49-F238E27FC236}">
                <a16:creationId xmlns:a16="http://schemas.microsoft.com/office/drawing/2014/main" id="{156E8ABD-9370-79A0-F06A-1558B1F5DA0F}"/>
              </a:ext>
            </a:extLst>
          </p:cNvPr>
          <p:cNvSpPr/>
          <p:nvPr/>
        </p:nvSpPr>
        <p:spPr>
          <a:xfrm>
            <a:off x="4842599" y="150419"/>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grpSp>
        <p:nvGrpSpPr>
          <p:cNvPr id="14" name="Group 13">
            <a:extLst>
              <a:ext uri="{FF2B5EF4-FFF2-40B4-BE49-F238E27FC236}">
                <a16:creationId xmlns:a16="http://schemas.microsoft.com/office/drawing/2014/main" id="{90E6FA0B-11DF-B568-83F5-6FDA10DB2557}"/>
              </a:ext>
            </a:extLst>
          </p:cNvPr>
          <p:cNvGrpSpPr/>
          <p:nvPr/>
        </p:nvGrpSpPr>
        <p:grpSpPr>
          <a:xfrm>
            <a:off x="5220802" y="552281"/>
            <a:ext cx="729177" cy="624721"/>
            <a:chOff x="2589132" y="899362"/>
            <a:chExt cx="546883" cy="468541"/>
          </a:xfrm>
        </p:grpSpPr>
        <p:cxnSp>
          <p:nvCxnSpPr>
            <p:cNvPr id="15" name="Connector: Elbow 14">
              <a:extLst>
                <a:ext uri="{FF2B5EF4-FFF2-40B4-BE49-F238E27FC236}">
                  <a16:creationId xmlns:a16="http://schemas.microsoft.com/office/drawing/2014/main" id="{0000B51F-86E0-58B3-0ECC-5F903AB235DC}"/>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2020A6C9-C52D-9BC1-E42C-A0CAC91C06A7}"/>
                </a:ext>
              </a:extLst>
            </p:cNvPr>
            <p:cNvSpPr txBox="1"/>
            <p:nvPr/>
          </p:nvSpPr>
          <p:spPr>
            <a:xfrm>
              <a:off x="2681991" y="1016000"/>
              <a:ext cx="454024" cy="299662"/>
            </a:xfrm>
            <a:prstGeom prst="rect">
              <a:avLst/>
            </a:prstGeom>
            <a:noFill/>
          </p:spPr>
          <p:txBody>
            <a:bodyPr wrap="square" lIns="0" tIns="0" rIns="0" bIns="0" rtlCol="0">
              <a:noAutofit/>
            </a:bodyPr>
            <a:lstStyle/>
            <a:p>
              <a:r>
                <a:rPr lang="en-IN" sz="1867" dirty="0">
                  <a:solidFill>
                    <a:schemeClr val="bg1"/>
                  </a:solidFill>
                </a:rPr>
                <a:t>mts</a:t>
              </a:r>
              <a:r>
                <a:rPr lang="en-IN" sz="1867" baseline="30000" dirty="0">
                  <a:solidFill>
                    <a:schemeClr val="bg1"/>
                  </a:solidFill>
                </a:rPr>
                <a:t>2</a:t>
              </a:r>
            </a:p>
          </p:txBody>
        </p:sp>
        <p:cxnSp>
          <p:nvCxnSpPr>
            <p:cNvPr id="17" name="Connector: Elbow 16">
              <a:extLst>
                <a:ext uri="{FF2B5EF4-FFF2-40B4-BE49-F238E27FC236}">
                  <a16:creationId xmlns:a16="http://schemas.microsoft.com/office/drawing/2014/main" id="{FE3A13AB-16CE-E41F-0A9D-4966B57D7C47}"/>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8" name="Flowchart: Terminator 17">
            <a:extLst>
              <a:ext uri="{FF2B5EF4-FFF2-40B4-BE49-F238E27FC236}">
                <a16:creationId xmlns:a16="http://schemas.microsoft.com/office/drawing/2014/main" id="{BA16121A-BB36-868A-E417-90099D4D9D3B}"/>
              </a:ext>
            </a:extLst>
          </p:cNvPr>
          <p:cNvSpPr/>
          <p:nvPr/>
        </p:nvSpPr>
        <p:spPr>
          <a:xfrm>
            <a:off x="8931329" y="120507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Drying time:</a:t>
            </a:r>
          </a:p>
          <a:p>
            <a:pPr algn="ctr"/>
            <a:r>
              <a:rPr lang="en-IN" sz="1467" dirty="0"/>
              <a:t> 2-3 hrs</a:t>
            </a:r>
          </a:p>
        </p:txBody>
      </p:sp>
      <p:sp>
        <p:nvSpPr>
          <p:cNvPr id="19" name="Oval 18">
            <a:extLst>
              <a:ext uri="{FF2B5EF4-FFF2-40B4-BE49-F238E27FC236}">
                <a16:creationId xmlns:a16="http://schemas.microsoft.com/office/drawing/2014/main" id="{CB08E11D-3B40-E6E0-2925-E81126806003}"/>
              </a:ext>
            </a:extLst>
          </p:cNvPr>
          <p:cNvSpPr/>
          <p:nvPr/>
        </p:nvSpPr>
        <p:spPr>
          <a:xfrm>
            <a:off x="7631897" y="790219"/>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0" name="Graphic 19" descr="Stopwatch with solid fill">
            <a:extLst>
              <a:ext uri="{FF2B5EF4-FFF2-40B4-BE49-F238E27FC236}">
                <a16:creationId xmlns:a16="http://schemas.microsoft.com/office/drawing/2014/main" id="{D4ECC453-D89D-81E2-4569-24BA0C93296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84601" y="973128"/>
            <a:ext cx="919440" cy="919440"/>
          </a:xfrm>
          <a:prstGeom prst="rect">
            <a:avLst/>
          </a:prstGeom>
        </p:spPr>
      </p:pic>
      <p:sp>
        <p:nvSpPr>
          <p:cNvPr id="21" name="Flowchart: Terminator 20">
            <a:extLst>
              <a:ext uri="{FF2B5EF4-FFF2-40B4-BE49-F238E27FC236}">
                <a16:creationId xmlns:a16="http://schemas.microsoft.com/office/drawing/2014/main" id="{B8838770-5CA7-BD4C-564F-452DCD38B87D}"/>
              </a:ext>
            </a:extLst>
          </p:cNvPr>
          <p:cNvSpPr/>
          <p:nvPr/>
        </p:nvSpPr>
        <p:spPr>
          <a:xfrm>
            <a:off x="10023470" y="2726341"/>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&gt;2500 shades</a:t>
            </a:r>
          </a:p>
        </p:txBody>
      </p:sp>
      <p:sp>
        <p:nvSpPr>
          <p:cNvPr id="22" name="Oval 21">
            <a:extLst>
              <a:ext uri="{FF2B5EF4-FFF2-40B4-BE49-F238E27FC236}">
                <a16:creationId xmlns:a16="http://schemas.microsoft.com/office/drawing/2014/main" id="{ED4673A3-DB33-3DDD-39C6-5CD235CF3A17}"/>
              </a:ext>
            </a:extLst>
          </p:cNvPr>
          <p:cNvSpPr/>
          <p:nvPr/>
        </p:nvSpPr>
        <p:spPr>
          <a:xfrm>
            <a:off x="8816067" y="2330827"/>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3" name="Picture 22" descr="A colorful circle with a black background&#10;&#10;Description automatically generated">
            <a:extLst>
              <a:ext uri="{FF2B5EF4-FFF2-40B4-BE49-F238E27FC236}">
                <a16:creationId xmlns:a16="http://schemas.microsoft.com/office/drawing/2014/main" id="{2C2EF96C-0C02-3D7B-D2BB-066EF60D88B8}"/>
              </a:ext>
            </a:extLst>
          </p:cNvPr>
          <p:cNvPicPr>
            <a:picLocks noChangeAspect="1"/>
          </p:cNvPicPr>
          <p:nvPr/>
        </p:nvPicPr>
        <p:blipFill>
          <a:blip r:embed="rId9"/>
          <a:stretch>
            <a:fillRect/>
          </a:stretch>
        </p:blipFill>
        <p:spPr>
          <a:xfrm>
            <a:off x="9173468" y="2612211"/>
            <a:ext cx="760467" cy="760467"/>
          </a:xfrm>
          <a:prstGeom prst="rect">
            <a:avLst/>
          </a:prstGeom>
        </p:spPr>
      </p:pic>
      <p:sp>
        <p:nvSpPr>
          <p:cNvPr id="24" name="Flowchart: Terminator 23">
            <a:extLst>
              <a:ext uri="{FF2B5EF4-FFF2-40B4-BE49-F238E27FC236}">
                <a16:creationId xmlns:a16="http://schemas.microsoft.com/office/drawing/2014/main" id="{72269842-E1EA-795C-F5BF-79220E7504A7}"/>
              </a:ext>
            </a:extLst>
          </p:cNvPr>
          <p:cNvSpPr/>
          <p:nvPr/>
        </p:nvSpPr>
        <p:spPr>
          <a:xfrm>
            <a:off x="10423311" y="465609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1L, 5L &amp; 18 L</a:t>
            </a:r>
          </a:p>
        </p:txBody>
      </p:sp>
      <p:sp>
        <p:nvSpPr>
          <p:cNvPr id="25" name="Oval 24">
            <a:extLst>
              <a:ext uri="{FF2B5EF4-FFF2-40B4-BE49-F238E27FC236}">
                <a16:creationId xmlns:a16="http://schemas.microsoft.com/office/drawing/2014/main" id="{10C7CFC7-F7CF-3745-589E-EE15820AFF09}"/>
              </a:ext>
            </a:extLst>
          </p:cNvPr>
          <p:cNvSpPr/>
          <p:nvPr/>
        </p:nvSpPr>
        <p:spPr>
          <a:xfrm>
            <a:off x="9213070" y="4142887"/>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6" name="Picture 2">
            <a:extLst>
              <a:ext uri="{FF2B5EF4-FFF2-40B4-BE49-F238E27FC236}">
                <a16:creationId xmlns:a16="http://schemas.microsoft.com/office/drawing/2014/main" id="{65253F30-C4AD-277C-2313-75C58BF5CA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53354" y="4465437"/>
            <a:ext cx="769957" cy="802955"/>
          </a:xfrm>
          <a:prstGeom prst="rect">
            <a:avLst/>
          </a:prstGeom>
          <a:noFill/>
          <a:extLst>
            <a:ext uri="{909E8E84-426E-40DD-AFC4-6F175D3DCCD1}">
              <a14:hiddenFill xmlns:a14="http://schemas.microsoft.com/office/drawing/2010/main">
                <a:solidFill>
                  <a:srgbClr val="FFFFFF"/>
                </a:solidFill>
              </a14:hiddenFill>
            </a:ext>
          </a:extLst>
        </p:spPr>
      </p:pic>
      <p:sp>
        <p:nvSpPr>
          <p:cNvPr id="30" name="Flowchart: Terminator 29">
            <a:extLst>
              <a:ext uri="{FF2B5EF4-FFF2-40B4-BE49-F238E27FC236}">
                <a16:creationId xmlns:a16="http://schemas.microsoft.com/office/drawing/2014/main" id="{2ADA4EBF-2D98-107D-D7DF-A11FB34C2E4C}"/>
              </a:ext>
            </a:extLst>
          </p:cNvPr>
          <p:cNvSpPr/>
          <p:nvPr/>
        </p:nvSpPr>
        <p:spPr>
          <a:xfrm>
            <a:off x="1743166" y="1224432"/>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Anti Bacterial</a:t>
            </a:r>
          </a:p>
        </p:txBody>
      </p:sp>
      <p:sp>
        <p:nvSpPr>
          <p:cNvPr id="31" name="Oval 30">
            <a:extLst>
              <a:ext uri="{FF2B5EF4-FFF2-40B4-BE49-F238E27FC236}">
                <a16:creationId xmlns:a16="http://schemas.microsoft.com/office/drawing/2014/main" id="{D9EF28CD-B8B8-4CD7-45C1-5D6C899C65C6}"/>
              </a:ext>
            </a:extLst>
          </p:cNvPr>
          <p:cNvSpPr/>
          <p:nvPr/>
        </p:nvSpPr>
        <p:spPr>
          <a:xfrm>
            <a:off x="3133687" y="761995"/>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32" name="Picture 31" descr="A black and white logo&#10;&#10;Description automatically generated">
            <a:extLst>
              <a:ext uri="{FF2B5EF4-FFF2-40B4-BE49-F238E27FC236}">
                <a16:creationId xmlns:a16="http://schemas.microsoft.com/office/drawing/2014/main" id="{DD238685-63E7-ADB9-9CC8-3CE2ACCEF08A}"/>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20833" y1="21250" x2="36111" y2="20000"/>
                        <a14:foregroundMark x1="37500" y1="21250" x2="33333" y2="21250"/>
                      </a14:backgroundRemoval>
                    </a14:imgEffect>
                  </a14:imgLayer>
                </a14:imgProps>
              </a:ext>
            </a:extLst>
          </a:blip>
          <a:stretch>
            <a:fillRect/>
          </a:stretch>
        </p:blipFill>
        <p:spPr>
          <a:xfrm>
            <a:off x="3487862" y="1055713"/>
            <a:ext cx="728717" cy="829880"/>
          </a:xfrm>
          <a:prstGeom prst="rect">
            <a:avLst/>
          </a:prstGeom>
        </p:spPr>
      </p:pic>
      <p:sp>
        <p:nvSpPr>
          <p:cNvPr id="33" name="TextBox 32">
            <a:extLst>
              <a:ext uri="{FF2B5EF4-FFF2-40B4-BE49-F238E27FC236}">
                <a16:creationId xmlns:a16="http://schemas.microsoft.com/office/drawing/2014/main" id="{E845AFA8-6D7A-45BA-86A8-6AE12043E5B9}"/>
              </a:ext>
            </a:extLst>
          </p:cNvPr>
          <p:cNvSpPr txBox="1"/>
          <p:nvPr/>
        </p:nvSpPr>
        <p:spPr>
          <a:xfrm>
            <a:off x="3757271" y="6203061"/>
            <a:ext cx="4597399" cy="461665"/>
          </a:xfrm>
          <a:prstGeom prst="rect">
            <a:avLst/>
          </a:prstGeom>
          <a:noFill/>
        </p:spPr>
        <p:txBody>
          <a:bodyPr wrap="square">
            <a:spAutoFit/>
          </a:bodyPr>
          <a:lstStyle/>
          <a:p>
            <a:pPr algn="l" rtl="0" fontAlgn="base"/>
            <a:r>
              <a:rPr lang="en-US" sz="2400" i="1" dirty="0">
                <a:solidFill>
                  <a:schemeClr val="bg1"/>
                </a:solidFill>
              </a:rPr>
              <a:t>Click the product to learn more. </a:t>
            </a:r>
          </a:p>
        </p:txBody>
      </p:sp>
      <p:pic>
        <p:nvPicPr>
          <p:cNvPr id="34" name="Picture 6">
            <a:extLst>
              <a:ext uri="{FF2B5EF4-FFF2-40B4-BE49-F238E27FC236}">
                <a16:creationId xmlns:a16="http://schemas.microsoft.com/office/drawing/2014/main" id="{98202161-3764-34E4-DA9B-FE5E02171D8B}"/>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091" b="87338" l="9091" r="90455">
                        <a14:foregroundMark x1="16818" y1="78571" x2="80000" y2="87662"/>
                        <a14:foregroundMark x1="80000" y1="87662" x2="59545" y2="77922"/>
                        <a14:foregroundMark x1="59545" y1="77922" x2="49091" y2="76948"/>
                        <a14:foregroundMark x1="12273" y1="25649" x2="9545" y2="21104"/>
                        <a14:foregroundMark x1="90455" y1="20779" x2="89545" y2="25649"/>
                        <a14:foregroundMark x1="30000" y1="33117" x2="63636" y2="39610"/>
                      </a14:backgroundRemoval>
                    </a14:imgEffect>
                  </a14:imgLayer>
                </a14:imgProps>
              </a:ext>
              <a:ext uri="{28A0092B-C50C-407E-A947-70E740481C1C}">
                <a14:useLocalDpi xmlns:a14="http://schemas.microsoft.com/office/drawing/2010/main" val="0"/>
              </a:ext>
            </a:extLst>
          </a:blip>
          <a:srcRect b="7458"/>
          <a:stretch/>
        </p:blipFill>
        <p:spPr bwMode="auto">
          <a:xfrm>
            <a:off x="4488427" y="1432848"/>
            <a:ext cx="3308076" cy="4401288"/>
          </a:xfrm>
          <a:prstGeom prst="rect">
            <a:avLst/>
          </a:prstGeom>
          <a:effectLst>
            <a:outerShdw blurRad="330200" dist="266700" dir="16080000" sy="23000" kx="1200000" algn="br" rotWithShape="0">
              <a:prstClr val="black">
                <a:alpha val="6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687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EA8AAD-BF0D-B62A-968A-62F12B58E2FB}"/>
              </a:ext>
            </a:extLst>
          </p:cNvPr>
          <p:cNvPicPr>
            <a:picLocks noChangeAspect="1"/>
          </p:cNvPicPr>
          <p:nvPr/>
        </p:nvPicPr>
        <p:blipFill>
          <a:blip r:embed="rId3"/>
          <a:stretch>
            <a:fillRect/>
          </a:stretch>
        </p:blipFill>
        <p:spPr>
          <a:xfrm>
            <a:off x="0" y="22246"/>
            <a:ext cx="12192000" cy="6813509"/>
          </a:xfrm>
          <a:prstGeom prst="rect">
            <a:avLst/>
          </a:prstGeom>
        </p:spPr>
      </p:pic>
      <p:sp>
        <p:nvSpPr>
          <p:cNvPr id="2" name="TextBox 1">
            <a:extLst>
              <a:ext uri="{FF2B5EF4-FFF2-40B4-BE49-F238E27FC236}">
                <a16:creationId xmlns:a16="http://schemas.microsoft.com/office/drawing/2014/main" id="{9F54572D-0919-D72F-1442-A7585A77C610}"/>
              </a:ext>
            </a:extLst>
          </p:cNvPr>
          <p:cNvSpPr txBox="1"/>
          <p:nvPr/>
        </p:nvSpPr>
        <p:spPr>
          <a:xfrm>
            <a:off x="214037" y="248476"/>
            <a:ext cx="8496299" cy="461665"/>
          </a:xfrm>
          <a:prstGeom prst="rect">
            <a:avLst/>
          </a:prstGeom>
          <a:noFill/>
        </p:spPr>
        <p:txBody>
          <a:bodyPr wrap="square">
            <a:spAutoFit/>
          </a:bodyPr>
          <a:lstStyle/>
          <a:p>
            <a:r>
              <a:rPr lang="en-US" sz="2400" dirty="0"/>
              <a:t>Results</a:t>
            </a:r>
          </a:p>
        </p:txBody>
      </p:sp>
      <p:pic>
        <p:nvPicPr>
          <p:cNvPr id="8" name="Picture 7">
            <a:extLst>
              <a:ext uri="{FF2B5EF4-FFF2-40B4-BE49-F238E27FC236}">
                <a16:creationId xmlns:a16="http://schemas.microsoft.com/office/drawing/2014/main" id="{066262C2-2F62-18E3-86E2-0CC58A234A2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431" b="99352" l="8818" r="94389">
                        <a14:foregroundMark x1="31463" y1="8752" x2="42285" y2="5997"/>
                        <a14:foregroundMark x1="42285" y1="5997" x2="47495" y2="14425"/>
                        <a14:foregroundMark x1="47495" y1="14425" x2="47695" y2="16532"/>
                        <a14:foregroundMark x1="40882" y1="2917" x2="48497" y2="11021"/>
                        <a14:foregroundMark x1="48497" y1="11021" x2="48898" y2="11831"/>
                        <a14:foregroundMark x1="49098" y1="10049" x2="48898" y2="22366"/>
                        <a14:foregroundMark x1="49098" y1="12480" x2="50301" y2="20421"/>
                        <a14:foregroundMark x1="49098" y1="12480" x2="50902" y2="14263"/>
                        <a14:foregroundMark x1="23848" y1="37925" x2="12625" y2="51053"/>
                        <a14:foregroundMark x1="12625" y1="51053" x2="9018" y2="60130"/>
                        <a14:foregroundMark x1="9018" y1="60130" x2="9218" y2="62885"/>
                        <a14:foregroundMark x1="39679" y1="29822" x2="41884" y2="49109"/>
                        <a14:foregroundMark x1="25251" y1="87520" x2="47695" y2="99352"/>
                        <a14:foregroundMark x1="47695" y1="99352" x2="55511" y2="86386"/>
                        <a14:foregroundMark x1="55511" y1="86386" x2="55511" y2="86386"/>
                        <a14:foregroundMark x1="89379" y1="44895" x2="94389" y2="40357"/>
                      </a14:backgroundRemoval>
                    </a14:imgEffect>
                  </a14:imgLayer>
                </a14:imgProps>
              </a:ext>
            </a:extLst>
          </a:blip>
          <a:stretch>
            <a:fillRect/>
          </a:stretch>
        </p:blipFill>
        <p:spPr>
          <a:xfrm>
            <a:off x="549579" y="22245"/>
            <a:ext cx="5546421" cy="6858000"/>
          </a:xfrm>
          <a:prstGeom prst="rect">
            <a:avLst/>
          </a:prstGeom>
        </p:spPr>
      </p:pic>
    </p:spTree>
    <p:extLst>
      <p:ext uri="{BB962C8B-B14F-4D97-AF65-F5344CB8AC3E}">
        <p14:creationId xmlns:p14="http://schemas.microsoft.com/office/powerpoint/2010/main" val="546846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30527" y="0"/>
            <a:ext cx="12130947" cy="6858000"/>
          </a:xfrm>
          <a:prstGeom prst="rect">
            <a:avLst/>
          </a:prstGeom>
        </p:spPr>
      </p:pic>
      <p:sp>
        <p:nvSpPr>
          <p:cNvPr id="4" name="TextBox 3">
            <a:extLst>
              <a:ext uri="{FF2B5EF4-FFF2-40B4-BE49-F238E27FC236}">
                <a16:creationId xmlns:a16="http://schemas.microsoft.com/office/drawing/2014/main" id="{19C84302-6D6E-A2EC-F157-139094F1E977}"/>
              </a:ext>
            </a:extLst>
          </p:cNvPr>
          <p:cNvSpPr txBox="1"/>
          <p:nvPr/>
        </p:nvSpPr>
        <p:spPr>
          <a:xfrm>
            <a:off x="2035444" y="1394849"/>
            <a:ext cx="7800813" cy="712921"/>
          </a:xfrm>
          <a:prstGeom prst="rect">
            <a:avLst/>
          </a:prstGeom>
          <a:noFill/>
        </p:spPr>
        <p:txBody>
          <a:bodyPr wrap="square" lIns="0" tIns="0" rIns="0" bIns="0" rtlCol="0">
            <a:noAutofit/>
          </a:bodyPr>
          <a:lstStyle/>
          <a:p>
            <a:r>
              <a:rPr lang="en-IN" sz="1867" dirty="0">
                <a:solidFill>
                  <a:schemeClr val="bg1"/>
                </a:solidFill>
              </a:rPr>
              <a:t>What is the unique thing about the Dulux </a:t>
            </a:r>
            <a:r>
              <a:rPr lang="en-SG" sz="1867" dirty="0">
                <a:solidFill>
                  <a:schemeClr val="bg1"/>
                </a:solidFill>
                <a:latin typeface="Colour Sans" panose="02000503030000020004" pitchFamily="2" charset="0"/>
              </a:rPr>
              <a:t>Better Living Air Clean Biobased paints?</a:t>
            </a:r>
            <a:endParaRPr lang="en-IN" sz="1867" dirty="0">
              <a:solidFill>
                <a:schemeClr val="bg1"/>
              </a:solidFill>
            </a:endParaRPr>
          </a:p>
        </p:txBody>
      </p:sp>
      <p:sp>
        <p:nvSpPr>
          <p:cNvPr id="5" name="TextBox 4">
            <a:extLst>
              <a:ext uri="{FF2B5EF4-FFF2-40B4-BE49-F238E27FC236}">
                <a16:creationId xmlns:a16="http://schemas.microsoft.com/office/drawing/2014/main" id="{9301250F-96F9-481D-2E69-F3F8A329E275}"/>
              </a:ext>
            </a:extLst>
          </p:cNvPr>
          <p:cNvSpPr txBox="1"/>
          <p:nvPr/>
        </p:nvSpPr>
        <p:spPr>
          <a:xfrm>
            <a:off x="2035444" y="3502617"/>
            <a:ext cx="3781587" cy="537275"/>
          </a:xfrm>
          <a:prstGeom prst="rect">
            <a:avLst/>
          </a:prstGeom>
          <a:noFill/>
        </p:spPr>
        <p:txBody>
          <a:bodyPr wrap="square" lIns="0" tIns="0" rIns="0" bIns="0" rtlCol="0">
            <a:noAutofit/>
          </a:bodyPr>
          <a:lstStyle/>
          <a:p>
            <a:r>
              <a:rPr lang="en-US" sz="1600" dirty="0">
                <a:solidFill>
                  <a:schemeClr val="bg1"/>
                </a:solidFill>
              </a:rPr>
              <a:t>It has bio luminance property which makes it glow in the dark</a:t>
            </a:r>
            <a:endParaRPr lang="en-IN" sz="1600" dirty="0">
              <a:solidFill>
                <a:schemeClr val="bg1"/>
              </a:solidFill>
            </a:endParaRPr>
          </a:p>
        </p:txBody>
      </p:sp>
      <p:sp>
        <p:nvSpPr>
          <p:cNvPr id="6" name="TextBox 5">
            <a:extLst>
              <a:ext uri="{FF2B5EF4-FFF2-40B4-BE49-F238E27FC236}">
                <a16:creationId xmlns:a16="http://schemas.microsoft.com/office/drawing/2014/main" id="{A8739157-084B-2F83-76C5-DF174C73749E}"/>
              </a:ext>
            </a:extLst>
          </p:cNvPr>
          <p:cNvSpPr txBox="1"/>
          <p:nvPr/>
        </p:nvSpPr>
        <p:spPr>
          <a:xfrm>
            <a:off x="6784813" y="3502617"/>
            <a:ext cx="3781587" cy="537275"/>
          </a:xfrm>
          <a:prstGeom prst="rect">
            <a:avLst/>
          </a:prstGeom>
        </p:spPr>
        <p:txBody>
          <a:bodyPr wrap="square" lIns="0" tIns="0" rIns="0" bIns="0" rtlCol="0">
            <a:noAutofit/>
          </a:bodyPr>
          <a:lstStyle/>
          <a:p>
            <a:r>
              <a:rPr lang="en-IN" sz="1600" dirty="0">
                <a:solidFill>
                  <a:schemeClr val="bg1"/>
                </a:solidFill>
              </a:rPr>
              <a:t>It cleans the environment when applied to external surfaces</a:t>
            </a:r>
          </a:p>
        </p:txBody>
      </p:sp>
      <p:sp>
        <p:nvSpPr>
          <p:cNvPr id="7" name="TextBox 6">
            <a:extLst>
              <a:ext uri="{FF2B5EF4-FFF2-40B4-BE49-F238E27FC236}">
                <a16:creationId xmlns:a16="http://schemas.microsoft.com/office/drawing/2014/main" id="{6A3D55EA-4BC3-CAAF-6E34-28E1DB6061B5}"/>
              </a:ext>
            </a:extLst>
          </p:cNvPr>
          <p:cNvSpPr txBox="1"/>
          <p:nvPr/>
        </p:nvSpPr>
        <p:spPr>
          <a:xfrm>
            <a:off x="2035445" y="4311975"/>
            <a:ext cx="3662767" cy="537275"/>
          </a:xfrm>
          <a:prstGeom prst="rect">
            <a:avLst/>
          </a:prstGeom>
          <a:noFill/>
        </p:spPr>
        <p:txBody>
          <a:bodyPr wrap="square" lIns="0" tIns="0" rIns="0" bIns="0" rtlCol="0">
            <a:noAutofit/>
          </a:bodyPr>
          <a:lstStyle/>
          <a:p>
            <a:r>
              <a:rPr lang="en-IN" sz="1600" dirty="0">
                <a:solidFill>
                  <a:schemeClr val="bg1"/>
                </a:solidFill>
              </a:rPr>
              <a:t>It has the highest sheen of all products</a:t>
            </a:r>
          </a:p>
        </p:txBody>
      </p:sp>
      <p:sp>
        <p:nvSpPr>
          <p:cNvPr id="8" name="TextBox 7">
            <a:extLst>
              <a:ext uri="{FF2B5EF4-FFF2-40B4-BE49-F238E27FC236}">
                <a16:creationId xmlns:a16="http://schemas.microsoft.com/office/drawing/2014/main" id="{C423722F-24EE-F3FD-6786-ACCC27A08337}"/>
              </a:ext>
            </a:extLst>
          </p:cNvPr>
          <p:cNvSpPr txBox="1"/>
          <p:nvPr/>
        </p:nvSpPr>
        <p:spPr>
          <a:xfrm>
            <a:off x="6784813" y="4311975"/>
            <a:ext cx="3781587" cy="537275"/>
          </a:xfrm>
          <a:prstGeom prst="rect">
            <a:avLst/>
          </a:prstGeom>
          <a:noFill/>
        </p:spPr>
        <p:txBody>
          <a:bodyPr wrap="square" lIns="0" tIns="0" rIns="0" bIns="0" rtlCol="0">
            <a:noAutofit/>
          </a:bodyPr>
          <a:lstStyle/>
          <a:p>
            <a:r>
              <a:rPr lang="en-US" sz="1600" dirty="0">
                <a:solidFill>
                  <a:schemeClr val="bg1"/>
                </a:solidFill>
              </a:rPr>
              <a:t>It has biobased ingredients which enable it to purify indoor air</a:t>
            </a:r>
            <a:endParaRPr lang="en-IN" sz="1600" dirty="0">
              <a:solidFill>
                <a:schemeClr val="bg1"/>
              </a:solidFill>
            </a:endParaRPr>
          </a:p>
        </p:txBody>
      </p:sp>
      <p:sp>
        <p:nvSpPr>
          <p:cNvPr id="9" name="Star: 8 Points 8">
            <a:extLst>
              <a:ext uri="{FF2B5EF4-FFF2-40B4-BE49-F238E27FC236}">
                <a16:creationId xmlns:a16="http://schemas.microsoft.com/office/drawing/2014/main" id="{37CD0D03-B44D-39D2-CB61-8B77DA5CF1DB}"/>
              </a:ext>
            </a:extLst>
          </p:cNvPr>
          <p:cNvSpPr/>
          <p:nvPr/>
        </p:nvSpPr>
        <p:spPr>
          <a:xfrm>
            <a:off x="1460500" y="3276601"/>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1</a:t>
            </a:r>
          </a:p>
        </p:txBody>
      </p:sp>
      <p:sp>
        <p:nvSpPr>
          <p:cNvPr id="10" name="Star: 8 Points 9">
            <a:extLst>
              <a:ext uri="{FF2B5EF4-FFF2-40B4-BE49-F238E27FC236}">
                <a16:creationId xmlns:a16="http://schemas.microsoft.com/office/drawing/2014/main" id="{11AE4469-F509-8195-0205-D5E5C2B24D45}"/>
              </a:ext>
            </a:extLst>
          </p:cNvPr>
          <p:cNvSpPr/>
          <p:nvPr/>
        </p:nvSpPr>
        <p:spPr>
          <a:xfrm>
            <a:off x="6131967" y="3194047"/>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2</a:t>
            </a:r>
          </a:p>
        </p:txBody>
      </p:sp>
      <p:sp>
        <p:nvSpPr>
          <p:cNvPr id="11" name="Star: 8 Points 10">
            <a:extLst>
              <a:ext uri="{FF2B5EF4-FFF2-40B4-BE49-F238E27FC236}">
                <a16:creationId xmlns:a16="http://schemas.microsoft.com/office/drawing/2014/main" id="{BCB6320E-54BA-223F-1338-9C04D415C186}"/>
              </a:ext>
            </a:extLst>
          </p:cNvPr>
          <p:cNvSpPr/>
          <p:nvPr/>
        </p:nvSpPr>
        <p:spPr>
          <a:xfrm>
            <a:off x="1460500" y="4039893"/>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3</a:t>
            </a:r>
          </a:p>
        </p:txBody>
      </p:sp>
      <p:sp>
        <p:nvSpPr>
          <p:cNvPr id="12" name="Star: 8 Points 11">
            <a:extLst>
              <a:ext uri="{FF2B5EF4-FFF2-40B4-BE49-F238E27FC236}">
                <a16:creationId xmlns:a16="http://schemas.microsoft.com/office/drawing/2014/main" id="{AAB5A42C-C5FF-E0DA-1F60-6E35D1CDBF9A}"/>
              </a:ext>
            </a:extLst>
          </p:cNvPr>
          <p:cNvSpPr/>
          <p:nvPr/>
        </p:nvSpPr>
        <p:spPr>
          <a:xfrm>
            <a:off x="6184900" y="4106249"/>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4</a:t>
            </a:r>
          </a:p>
        </p:txBody>
      </p:sp>
    </p:spTree>
    <p:extLst>
      <p:ext uri="{BB962C8B-B14F-4D97-AF65-F5344CB8AC3E}">
        <p14:creationId xmlns:p14="http://schemas.microsoft.com/office/powerpoint/2010/main" val="36138711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30527" y="0"/>
            <a:ext cx="12130947" cy="6858000"/>
          </a:xfrm>
          <a:prstGeom prst="rect">
            <a:avLst/>
          </a:prstGeom>
        </p:spPr>
      </p:pic>
      <p:sp>
        <p:nvSpPr>
          <p:cNvPr id="2" name="TextBox 1">
            <a:extLst>
              <a:ext uri="{FF2B5EF4-FFF2-40B4-BE49-F238E27FC236}">
                <a16:creationId xmlns:a16="http://schemas.microsoft.com/office/drawing/2014/main" id="{0342CEEF-3CBF-1940-4E72-DAABB03CC3C4}"/>
              </a:ext>
            </a:extLst>
          </p:cNvPr>
          <p:cNvSpPr txBox="1"/>
          <p:nvPr/>
        </p:nvSpPr>
        <p:spPr>
          <a:xfrm>
            <a:off x="2035444" y="1394849"/>
            <a:ext cx="7800813" cy="712921"/>
          </a:xfrm>
          <a:prstGeom prst="rect">
            <a:avLst/>
          </a:prstGeom>
          <a:noFill/>
        </p:spPr>
        <p:txBody>
          <a:bodyPr wrap="square" lIns="0" tIns="0" rIns="0" bIns="0" rtlCol="0">
            <a:noAutofit/>
          </a:bodyPr>
          <a:lstStyle/>
          <a:p>
            <a:r>
              <a:rPr lang="en-IN" sz="1867" dirty="0">
                <a:solidFill>
                  <a:schemeClr val="bg1"/>
                </a:solidFill>
              </a:rPr>
              <a:t>What is the difference between the Dulux EasyClean and </a:t>
            </a:r>
            <a:r>
              <a:rPr lang="en-IN" sz="1867" dirty="0" err="1">
                <a:solidFill>
                  <a:schemeClr val="bg1"/>
                </a:solidFill>
              </a:rPr>
              <a:t>EasyClcean</a:t>
            </a:r>
            <a:r>
              <a:rPr lang="en-IN" sz="1867" dirty="0">
                <a:solidFill>
                  <a:schemeClr val="bg1"/>
                </a:solidFill>
              </a:rPr>
              <a:t> Plus? </a:t>
            </a:r>
          </a:p>
        </p:txBody>
      </p:sp>
      <p:sp>
        <p:nvSpPr>
          <p:cNvPr id="4" name="TextBox 3">
            <a:extLst>
              <a:ext uri="{FF2B5EF4-FFF2-40B4-BE49-F238E27FC236}">
                <a16:creationId xmlns:a16="http://schemas.microsoft.com/office/drawing/2014/main" id="{5C97EFC4-955B-F4AD-6CA6-A16B8E1D44C7}"/>
              </a:ext>
            </a:extLst>
          </p:cNvPr>
          <p:cNvSpPr txBox="1"/>
          <p:nvPr/>
        </p:nvSpPr>
        <p:spPr>
          <a:xfrm>
            <a:off x="2035444" y="3502617"/>
            <a:ext cx="3781587" cy="537275"/>
          </a:xfrm>
          <a:prstGeom prst="rect">
            <a:avLst/>
          </a:prstGeom>
          <a:noFill/>
        </p:spPr>
        <p:txBody>
          <a:bodyPr wrap="square" lIns="0" tIns="0" rIns="0" bIns="0" rtlCol="0">
            <a:noAutofit/>
          </a:bodyPr>
          <a:lstStyle/>
          <a:p>
            <a:r>
              <a:rPr lang="en-US" sz="1600" dirty="0">
                <a:solidFill>
                  <a:schemeClr val="bg1"/>
                </a:solidFill>
              </a:rPr>
              <a:t>EasyClean Plus: Sheen Finish </a:t>
            </a:r>
          </a:p>
          <a:p>
            <a:r>
              <a:rPr lang="en-US" sz="1600" dirty="0">
                <a:solidFill>
                  <a:schemeClr val="bg1"/>
                </a:solidFill>
              </a:rPr>
              <a:t>EasyClean : Matt Finish.</a:t>
            </a:r>
            <a:endParaRPr lang="en-IN" sz="1600" dirty="0">
              <a:solidFill>
                <a:schemeClr val="bg1"/>
              </a:solidFill>
            </a:endParaRPr>
          </a:p>
        </p:txBody>
      </p:sp>
      <p:sp>
        <p:nvSpPr>
          <p:cNvPr id="5" name="TextBox 4">
            <a:extLst>
              <a:ext uri="{FF2B5EF4-FFF2-40B4-BE49-F238E27FC236}">
                <a16:creationId xmlns:a16="http://schemas.microsoft.com/office/drawing/2014/main" id="{60A7CBEA-1F91-39BA-E562-3A45DFE8B55B}"/>
              </a:ext>
            </a:extLst>
          </p:cNvPr>
          <p:cNvSpPr txBox="1"/>
          <p:nvPr/>
        </p:nvSpPr>
        <p:spPr>
          <a:xfrm>
            <a:off x="6784813" y="3502617"/>
            <a:ext cx="3781587" cy="537275"/>
          </a:xfrm>
          <a:prstGeom prst="rect">
            <a:avLst/>
          </a:prstGeom>
        </p:spPr>
        <p:txBody>
          <a:bodyPr wrap="square" lIns="0" tIns="0" rIns="0" bIns="0" rtlCol="0">
            <a:noAutofit/>
          </a:bodyPr>
          <a:lstStyle/>
          <a:p>
            <a:r>
              <a:rPr lang="en-US" sz="1600" dirty="0">
                <a:solidFill>
                  <a:schemeClr val="bg1"/>
                </a:solidFill>
              </a:rPr>
              <a:t>EasyClean Plus: Solvent Based</a:t>
            </a:r>
          </a:p>
          <a:p>
            <a:r>
              <a:rPr lang="en-US" sz="1600" dirty="0">
                <a:solidFill>
                  <a:schemeClr val="bg1"/>
                </a:solidFill>
              </a:rPr>
              <a:t>EasyClean : Water Based.</a:t>
            </a:r>
            <a:endParaRPr lang="en-IN" sz="1600" dirty="0">
              <a:solidFill>
                <a:schemeClr val="bg1"/>
              </a:solidFill>
            </a:endParaRPr>
          </a:p>
        </p:txBody>
      </p:sp>
      <p:sp>
        <p:nvSpPr>
          <p:cNvPr id="6" name="TextBox 5">
            <a:extLst>
              <a:ext uri="{FF2B5EF4-FFF2-40B4-BE49-F238E27FC236}">
                <a16:creationId xmlns:a16="http://schemas.microsoft.com/office/drawing/2014/main" id="{0852968B-F707-A5A4-E54A-010D57D2E5EF}"/>
              </a:ext>
            </a:extLst>
          </p:cNvPr>
          <p:cNvSpPr txBox="1"/>
          <p:nvPr/>
        </p:nvSpPr>
        <p:spPr>
          <a:xfrm>
            <a:off x="2035444" y="4311975"/>
            <a:ext cx="4149456" cy="537275"/>
          </a:xfrm>
          <a:prstGeom prst="rect">
            <a:avLst/>
          </a:prstGeom>
          <a:noFill/>
        </p:spPr>
        <p:txBody>
          <a:bodyPr wrap="square" lIns="0" tIns="0" rIns="0" bIns="0" rtlCol="0">
            <a:noAutofit/>
          </a:bodyPr>
          <a:lstStyle/>
          <a:p>
            <a:r>
              <a:rPr lang="en-US" sz="1600" dirty="0">
                <a:solidFill>
                  <a:schemeClr val="bg1"/>
                </a:solidFill>
              </a:rPr>
              <a:t>EasyClean Plus: </a:t>
            </a:r>
            <a:r>
              <a:rPr lang="en-US" sz="1600" dirty="0" err="1">
                <a:solidFill>
                  <a:schemeClr val="bg1"/>
                </a:solidFill>
              </a:rPr>
              <a:t>Kidproof</a:t>
            </a:r>
            <a:r>
              <a:rPr lang="en-US" sz="1600" dirty="0">
                <a:solidFill>
                  <a:schemeClr val="bg1"/>
                </a:solidFill>
              </a:rPr>
              <a:t>+ technology</a:t>
            </a:r>
          </a:p>
          <a:p>
            <a:r>
              <a:rPr lang="en-US" sz="1600" dirty="0">
                <a:solidFill>
                  <a:schemeClr val="bg1"/>
                </a:solidFill>
              </a:rPr>
              <a:t>EasyClean : </a:t>
            </a:r>
            <a:r>
              <a:rPr lang="en-US" sz="1600" dirty="0" err="1">
                <a:solidFill>
                  <a:schemeClr val="bg1"/>
                </a:solidFill>
              </a:rPr>
              <a:t>ColourGuard</a:t>
            </a:r>
            <a:r>
              <a:rPr lang="en-US" sz="1600" dirty="0">
                <a:solidFill>
                  <a:schemeClr val="bg1"/>
                </a:solidFill>
              </a:rPr>
              <a:t> technology.</a:t>
            </a:r>
            <a:endParaRPr lang="en-IN" sz="1600" dirty="0">
              <a:solidFill>
                <a:schemeClr val="bg1"/>
              </a:solidFill>
            </a:endParaRPr>
          </a:p>
        </p:txBody>
      </p:sp>
      <p:sp>
        <p:nvSpPr>
          <p:cNvPr id="7" name="TextBox 6">
            <a:extLst>
              <a:ext uri="{FF2B5EF4-FFF2-40B4-BE49-F238E27FC236}">
                <a16:creationId xmlns:a16="http://schemas.microsoft.com/office/drawing/2014/main" id="{BA053E84-E10D-8605-DCA3-EC3AFD4A8F9B}"/>
              </a:ext>
            </a:extLst>
          </p:cNvPr>
          <p:cNvSpPr txBox="1"/>
          <p:nvPr/>
        </p:nvSpPr>
        <p:spPr>
          <a:xfrm>
            <a:off x="6784813" y="4311975"/>
            <a:ext cx="3781587" cy="537275"/>
          </a:xfrm>
          <a:prstGeom prst="rect">
            <a:avLst/>
          </a:prstGeom>
          <a:noFill/>
        </p:spPr>
        <p:txBody>
          <a:bodyPr wrap="square" lIns="0" tIns="0" rIns="0" bIns="0" rtlCol="0">
            <a:noAutofit/>
          </a:bodyPr>
          <a:lstStyle/>
          <a:p>
            <a:r>
              <a:rPr lang="en-US" sz="1600" dirty="0">
                <a:solidFill>
                  <a:schemeClr val="bg1"/>
                </a:solidFill>
              </a:rPr>
              <a:t>EasyClean Plus: Hard to clean</a:t>
            </a:r>
          </a:p>
          <a:p>
            <a:r>
              <a:rPr lang="en-US" sz="1600" dirty="0">
                <a:solidFill>
                  <a:schemeClr val="bg1"/>
                </a:solidFill>
              </a:rPr>
              <a:t>EasyClean: Hard to clean</a:t>
            </a:r>
            <a:endParaRPr lang="en-IN" sz="1600" dirty="0">
              <a:solidFill>
                <a:schemeClr val="bg1"/>
              </a:solidFill>
            </a:endParaRPr>
          </a:p>
        </p:txBody>
      </p:sp>
      <p:sp>
        <p:nvSpPr>
          <p:cNvPr id="8" name="TextBox 7">
            <a:extLst>
              <a:ext uri="{FF2B5EF4-FFF2-40B4-BE49-F238E27FC236}">
                <a16:creationId xmlns:a16="http://schemas.microsoft.com/office/drawing/2014/main" id="{DE303424-ABFF-263C-D538-DE6C80972D0D}"/>
              </a:ext>
            </a:extLst>
          </p:cNvPr>
          <p:cNvSpPr txBox="1"/>
          <p:nvPr/>
        </p:nvSpPr>
        <p:spPr>
          <a:xfrm>
            <a:off x="2884407" y="2399224"/>
            <a:ext cx="7800813" cy="712921"/>
          </a:xfrm>
          <a:prstGeom prst="rect">
            <a:avLst/>
          </a:prstGeom>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r>
              <a:rPr lang="en-IN" sz="1867" i="1" dirty="0"/>
              <a:t>Select all the options that apply and click </a:t>
            </a:r>
            <a:r>
              <a:rPr lang="en-IN" sz="1867" b="1" i="1" dirty="0"/>
              <a:t>SUBMIT. </a:t>
            </a:r>
          </a:p>
          <a:p>
            <a:r>
              <a:rPr lang="en-IN" sz="1867" i="1" dirty="0"/>
              <a:t>(More than one option may be correct)</a:t>
            </a:r>
          </a:p>
        </p:txBody>
      </p:sp>
      <p:sp>
        <p:nvSpPr>
          <p:cNvPr id="9" name="Star: 8 Points 8">
            <a:extLst>
              <a:ext uri="{FF2B5EF4-FFF2-40B4-BE49-F238E27FC236}">
                <a16:creationId xmlns:a16="http://schemas.microsoft.com/office/drawing/2014/main" id="{8E7A3221-97C0-147E-70F6-106D1EDAB2C9}"/>
              </a:ext>
            </a:extLst>
          </p:cNvPr>
          <p:cNvSpPr/>
          <p:nvPr/>
        </p:nvSpPr>
        <p:spPr>
          <a:xfrm>
            <a:off x="1460500" y="3276601"/>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1</a:t>
            </a:r>
          </a:p>
        </p:txBody>
      </p:sp>
      <p:sp>
        <p:nvSpPr>
          <p:cNvPr id="10" name="Star: 8 Points 9">
            <a:extLst>
              <a:ext uri="{FF2B5EF4-FFF2-40B4-BE49-F238E27FC236}">
                <a16:creationId xmlns:a16="http://schemas.microsoft.com/office/drawing/2014/main" id="{A510B3A4-7F9D-1E86-E17B-153414AB0270}"/>
              </a:ext>
            </a:extLst>
          </p:cNvPr>
          <p:cNvSpPr/>
          <p:nvPr/>
        </p:nvSpPr>
        <p:spPr>
          <a:xfrm>
            <a:off x="6131967" y="3194047"/>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2</a:t>
            </a:r>
          </a:p>
        </p:txBody>
      </p:sp>
      <p:sp>
        <p:nvSpPr>
          <p:cNvPr id="11" name="Star: 8 Points 10">
            <a:extLst>
              <a:ext uri="{FF2B5EF4-FFF2-40B4-BE49-F238E27FC236}">
                <a16:creationId xmlns:a16="http://schemas.microsoft.com/office/drawing/2014/main" id="{7C708064-5293-FCD6-01E7-34C0B568063B}"/>
              </a:ext>
            </a:extLst>
          </p:cNvPr>
          <p:cNvSpPr/>
          <p:nvPr/>
        </p:nvSpPr>
        <p:spPr>
          <a:xfrm>
            <a:off x="1460500" y="4039893"/>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3</a:t>
            </a:r>
          </a:p>
        </p:txBody>
      </p:sp>
      <p:sp>
        <p:nvSpPr>
          <p:cNvPr id="12" name="Star: 8 Points 11">
            <a:extLst>
              <a:ext uri="{FF2B5EF4-FFF2-40B4-BE49-F238E27FC236}">
                <a16:creationId xmlns:a16="http://schemas.microsoft.com/office/drawing/2014/main" id="{666C7144-22CA-800B-04E3-2FB316BA2EE2}"/>
              </a:ext>
            </a:extLst>
          </p:cNvPr>
          <p:cNvSpPr/>
          <p:nvPr/>
        </p:nvSpPr>
        <p:spPr>
          <a:xfrm>
            <a:off x="6184900" y="4106249"/>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4</a:t>
            </a:r>
          </a:p>
        </p:txBody>
      </p:sp>
    </p:spTree>
    <p:extLst>
      <p:ext uri="{BB962C8B-B14F-4D97-AF65-F5344CB8AC3E}">
        <p14:creationId xmlns:p14="http://schemas.microsoft.com/office/powerpoint/2010/main" val="1893559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34</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469900" y="1860490"/>
            <a:ext cx="11252200" cy="1257465"/>
          </a:xfrm>
        </p:spPr>
        <p:txBody>
          <a:bodyPr vert="horz" lIns="0" tIns="0" rIns="0" bIns="0" rtlCol="0" anchor="t">
            <a:noAutofit/>
          </a:bodyPr>
          <a:lstStyle/>
          <a:p>
            <a:r>
              <a:rPr lang="en-SG" sz="4267" dirty="0"/>
              <a:t>INTERIOR MASS &amp; ECONOMY WALL PAINT</a:t>
            </a:r>
          </a:p>
        </p:txBody>
      </p:sp>
    </p:spTree>
    <p:extLst>
      <p:ext uri="{BB962C8B-B14F-4D97-AF65-F5344CB8AC3E}">
        <p14:creationId xmlns:p14="http://schemas.microsoft.com/office/powerpoint/2010/main" val="4164190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BB401-8681-809D-40A1-D20EC29693AE}"/>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8536"/>
            <a:ext cx="12192000" cy="6840928"/>
          </a:xfrm>
          <a:prstGeom prst="rect">
            <a:avLst/>
          </a:prstGeom>
        </p:spPr>
      </p:pic>
      <p:sp>
        <p:nvSpPr>
          <p:cNvPr id="3" name="Oval 2">
            <a:extLst>
              <a:ext uri="{FF2B5EF4-FFF2-40B4-BE49-F238E27FC236}">
                <a16:creationId xmlns:a16="http://schemas.microsoft.com/office/drawing/2014/main" id="{62D68C05-AC87-246E-2EA6-0D6AD9E6B6F6}"/>
              </a:ext>
            </a:extLst>
          </p:cNvPr>
          <p:cNvSpPr/>
          <p:nvPr/>
        </p:nvSpPr>
        <p:spPr>
          <a:xfrm>
            <a:off x="481" y="3921279"/>
            <a:ext cx="9024169" cy="1115029"/>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a:endParaRPr lang="en-IN" sz="2400" dirty="0" err="1">
              <a:solidFill>
                <a:srgbClr val="000000"/>
              </a:solidFill>
            </a:endParaRPr>
          </a:p>
        </p:txBody>
      </p:sp>
      <p:pic>
        <p:nvPicPr>
          <p:cNvPr id="4" name="Picture 2">
            <a:extLst>
              <a:ext uri="{FF2B5EF4-FFF2-40B4-BE49-F238E27FC236}">
                <a16:creationId xmlns:a16="http://schemas.microsoft.com/office/drawing/2014/main" id="{5B5E0865-31D2-BE57-A906-CFD09B9C5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5808" y="2913093"/>
            <a:ext cx="3364585" cy="39030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13515E-581F-F52E-5C29-0EAB7777BD44}"/>
              </a:ext>
            </a:extLst>
          </p:cNvPr>
          <p:cNvPicPr>
            <a:picLocks noChangeAspect="1"/>
          </p:cNvPicPr>
          <p:nvPr/>
        </p:nvPicPr>
        <p:blipFill>
          <a:blip r:embed="rId6"/>
          <a:srcRect/>
          <a:stretch/>
        </p:blipFill>
        <p:spPr>
          <a:xfrm>
            <a:off x="331167" y="2705606"/>
            <a:ext cx="1443535" cy="2014236"/>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23D4C4BE-A660-2745-3AB8-453EE8EEC65D}"/>
              </a:ext>
            </a:extLst>
          </p:cNvPr>
          <p:cNvPicPr>
            <a:picLocks noChangeAspect="1"/>
          </p:cNvPicPr>
          <p:nvPr/>
        </p:nvPicPr>
        <p:blipFill rotWithShape="1">
          <a:blip r:embed="rId7"/>
          <a:srcRect t="5286" b="5286"/>
          <a:stretch/>
        </p:blipFill>
        <p:spPr>
          <a:xfrm>
            <a:off x="2105869" y="2313499"/>
            <a:ext cx="1758361" cy="2201440"/>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63D57C72-0729-0307-C7A4-D0E1E301CBD1}"/>
              </a:ext>
            </a:extLst>
          </p:cNvPr>
          <p:cNvPicPr>
            <a:picLocks noChangeAspect="1" noChangeArrowheads="1"/>
          </p:cNvPicPr>
          <p:nvPr/>
        </p:nvPicPr>
        <p:blipFill rotWithShape="1">
          <a:blip r:embed="rId8"/>
          <a:srcRect l="7068" t="8945" r="9171" b="9613"/>
          <a:stretch/>
        </p:blipFill>
        <p:spPr bwMode="auto">
          <a:xfrm>
            <a:off x="3864229" y="2413237"/>
            <a:ext cx="1621523" cy="2201440"/>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C63DAD7-6949-A39C-5DDD-925CA8EC95A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3653" b="94064" l="11932" r="92614">
                        <a14:foregroundMark x1="13068" y1="15525" x2="60795" y2="9589"/>
                        <a14:foregroundMark x1="60795" y1="9589" x2="87500" y2="12329"/>
                        <a14:foregroundMark x1="92614" y1="10959" x2="11932" y2="7306"/>
                        <a14:foregroundMark x1="52841" y1="6849" x2="88068" y2="9132"/>
                        <a14:foregroundMark x1="77273" y1="5936" x2="90909" y2="6849"/>
                        <a14:foregroundMark x1="13068" y1="22374" x2="87500" y2="24658"/>
                        <a14:foregroundMark x1="73295" y1="4566" x2="85227" y2="4566"/>
                        <a14:foregroundMark x1="15909" y1="5479" x2="59659" y2="5023"/>
                        <a14:foregroundMark x1="59659" y1="5023" x2="20455" y2="3653"/>
                        <a14:foregroundMark x1="20455" y1="3653" x2="18182" y2="4110"/>
                        <a14:foregroundMark x1="13068" y1="5023" x2="75000" y2="4110"/>
                        <a14:foregroundMark x1="22159" y1="82648" x2="64773" y2="91324"/>
                        <a14:foregroundMark x1="64773" y1="91324" x2="83523" y2="91324"/>
                        <a14:foregroundMark x1="52273" y1="78539" x2="34659" y2="77626"/>
                        <a14:foregroundMark x1="23864" y1="91324" x2="55682" y2="90868"/>
                        <a14:foregroundMark x1="41477" y1="94064" x2="53977" y2="93151"/>
                      </a14:backgroundRemoval>
                    </a14:imgEffect>
                  </a14:imgLayer>
                </a14:imgProps>
              </a:ext>
            </a:extLst>
          </a:blip>
          <a:srcRect l="5094" r="5094"/>
          <a:stretch/>
        </p:blipFill>
        <p:spPr bwMode="auto">
          <a:xfrm>
            <a:off x="7449866" y="2212682"/>
            <a:ext cx="1713404" cy="2373884"/>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9F8713E3-4579-4705-C9F4-DC3F5614FE61}"/>
              </a:ext>
            </a:extLst>
          </p:cNvPr>
          <p:cNvSpPr/>
          <p:nvPr/>
        </p:nvSpPr>
        <p:spPr>
          <a:xfrm>
            <a:off x="106759" y="1458038"/>
            <a:ext cx="2014236"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Inspire Interior </a:t>
            </a:r>
            <a:r>
              <a:rPr lang="en-SG" sz="2133">
                <a:latin typeface="Colour Sans" panose="02000503030000020004" pitchFamily="2" charset="0"/>
              </a:rPr>
              <a:t>– Glow</a:t>
            </a:r>
            <a:endParaRPr lang="en-SG" sz="2133" dirty="0">
              <a:latin typeface="Colour Sans" panose="02000503030000020004" pitchFamily="2" charset="0"/>
            </a:endParaRPr>
          </a:p>
        </p:txBody>
      </p:sp>
      <p:sp>
        <p:nvSpPr>
          <p:cNvPr id="10" name="Speech Bubble: Rectangle with Corners Rounded 9">
            <a:extLst>
              <a:ext uri="{FF2B5EF4-FFF2-40B4-BE49-F238E27FC236}">
                <a16:creationId xmlns:a16="http://schemas.microsoft.com/office/drawing/2014/main" id="{DE748C93-9F23-FDDE-EA67-0860273033D5}"/>
              </a:ext>
            </a:extLst>
          </p:cNvPr>
          <p:cNvSpPr/>
          <p:nvPr/>
        </p:nvSpPr>
        <p:spPr>
          <a:xfrm>
            <a:off x="2227754" y="759818"/>
            <a:ext cx="1758361" cy="1081940"/>
          </a:xfrm>
          <a:prstGeom prst="wedgeRoundRectCallout">
            <a:avLst>
              <a:gd name="adj1" fmla="val -20538"/>
              <a:gd name="adj2" fmla="val 1064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Inspire Interior – Smooth Sheen</a:t>
            </a:r>
          </a:p>
        </p:txBody>
      </p:sp>
      <p:sp>
        <p:nvSpPr>
          <p:cNvPr id="11" name="Speech Bubble: Rectangle with Corners Rounded 10">
            <a:extLst>
              <a:ext uri="{FF2B5EF4-FFF2-40B4-BE49-F238E27FC236}">
                <a16:creationId xmlns:a16="http://schemas.microsoft.com/office/drawing/2014/main" id="{514BC211-8F5D-C157-C13E-142B600AF8CD}"/>
              </a:ext>
            </a:extLst>
          </p:cNvPr>
          <p:cNvSpPr/>
          <p:nvPr/>
        </p:nvSpPr>
        <p:spPr>
          <a:xfrm>
            <a:off x="4064128" y="972263"/>
            <a:ext cx="1567544"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Inspire Interior </a:t>
            </a:r>
            <a:r>
              <a:rPr lang="en-SG" sz="2133">
                <a:latin typeface="Colour Sans" panose="02000503030000020004" pitchFamily="2" charset="0"/>
              </a:rPr>
              <a:t>– Matt</a:t>
            </a:r>
            <a:endParaRPr lang="en-SG" sz="2133" dirty="0">
              <a:latin typeface="Colour Sans" panose="02000503030000020004" pitchFamily="2" charset="0"/>
            </a:endParaRPr>
          </a:p>
        </p:txBody>
      </p:sp>
      <p:sp>
        <p:nvSpPr>
          <p:cNvPr id="12" name="Speech Bubble: Rectangle with Corners Rounded 11">
            <a:extLst>
              <a:ext uri="{FF2B5EF4-FFF2-40B4-BE49-F238E27FC236}">
                <a16:creationId xmlns:a16="http://schemas.microsoft.com/office/drawing/2014/main" id="{CA1CA0E6-99B6-9F4F-45EE-C122D9BF9D6A}"/>
              </a:ext>
            </a:extLst>
          </p:cNvPr>
          <p:cNvSpPr/>
          <p:nvPr/>
        </p:nvSpPr>
        <p:spPr>
          <a:xfrm>
            <a:off x="7562213" y="1059490"/>
            <a:ext cx="1375635"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a:latin typeface="Colour Sans" panose="02000503030000020004" pitchFamily="2" charset="0"/>
              </a:rPr>
              <a:t>Dulux Pentalite </a:t>
            </a:r>
            <a:endParaRPr lang="en-SG" sz="2133" dirty="0">
              <a:latin typeface="Colour Sans" panose="02000503030000020004" pitchFamily="2" charset="0"/>
            </a:endParaRPr>
          </a:p>
        </p:txBody>
      </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658324A5-87CF-D55E-AF04-C6D4C48D041D}"/>
                  </a:ext>
                </a:extLst>
              </p14:cNvPr>
              <p14:cNvContentPartPr/>
              <p14:nvPr/>
            </p14:nvContentPartPr>
            <p14:xfrm>
              <a:off x="444648" y="4180061"/>
              <a:ext cx="480" cy="480"/>
            </p14:xfrm>
          </p:contentPart>
        </mc:Choice>
        <mc:Fallback xmlns="">
          <p:pic>
            <p:nvPicPr>
              <p:cNvPr id="13" name="Ink 12">
                <a:extLst>
                  <a:ext uri="{FF2B5EF4-FFF2-40B4-BE49-F238E27FC236}">
                    <a16:creationId xmlns:a16="http://schemas.microsoft.com/office/drawing/2014/main" id="{658324A5-87CF-D55E-AF04-C6D4C48D041D}"/>
                  </a:ext>
                </a:extLst>
              </p:cNvPr>
              <p:cNvPicPr/>
              <p:nvPr/>
            </p:nvPicPr>
            <p:blipFill>
              <a:blip r:embed="rId12"/>
              <a:stretch>
                <a:fillRect/>
              </a:stretch>
            </p:blipFill>
            <p:spPr>
              <a:xfrm>
                <a:off x="436488" y="4171901"/>
                <a:ext cx="1680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E12EA376-E882-CCAF-A3B8-A9CEFE1FCF1A}"/>
                  </a:ext>
                </a:extLst>
              </p14:cNvPr>
              <p14:cNvContentPartPr/>
              <p14:nvPr/>
            </p14:nvContentPartPr>
            <p14:xfrm>
              <a:off x="16623048" y="3676541"/>
              <a:ext cx="8160" cy="480"/>
            </p14:xfrm>
          </p:contentPart>
        </mc:Choice>
        <mc:Fallback xmlns="">
          <p:pic>
            <p:nvPicPr>
              <p:cNvPr id="14" name="Ink 13">
                <a:extLst>
                  <a:ext uri="{FF2B5EF4-FFF2-40B4-BE49-F238E27FC236}">
                    <a16:creationId xmlns:a16="http://schemas.microsoft.com/office/drawing/2014/main" id="{E12EA376-E882-CCAF-A3B8-A9CEFE1FCF1A}"/>
                  </a:ext>
                </a:extLst>
              </p:cNvPr>
              <p:cNvPicPr/>
              <p:nvPr/>
            </p:nvPicPr>
            <p:blipFill>
              <a:blip r:embed="rId14"/>
              <a:stretch>
                <a:fillRect/>
              </a:stretch>
            </p:blipFill>
            <p:spPr>
              <a:xfrm>
                <a:off x="16617017" y="3668381"/>
                <a:ext cx="20223" cy="16800"/>
              </a:xfrm>
              <a:prstGeom prst="rect">
                <a:avLst/>
              </a:prstGeom>
            </p:spPr>
          </p:pic>
        </mc:Fallback>
      </mc:AlternateContent>
      <p:sp>
        <p:nvSpPr>
          <p:cNvPr id="16" name="Rectangle: Rounded Corners 15">
            <a:extLst>
              <a:ext uri="{FF2B5EF4-FFF2-40B4-BE49-F238E27FC236}">
                <a16:creationId xmlns:a16="http://schemas.microsoft.com/office/drawing/2014/main" id="{E9065DFB-7BCC-1428-CA28-D3FEC074C6BE}"/>
              </a:ext>
            </a:extLst>
          </p:cNvPr>
          <p:cNvSpPr/>
          <p:nvPr/>
        </p:nvSpPr>
        <p:spPr>
          <a:xfrm>
            <a:off x="1238552" y="4864626"/>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5379479-4CDE-5C32-0C3B-7752B8574E55}"/>
                  </a:ext>
                </a:extLst>
              </p14:cNvPr>
              <p14:cNvContentPartPr/>
              <p14:nvPr/>
            </p14:nvContentPartPr>
            <p14:xfrm>
              <a:off x="9617448" y="4547741"/>
              <a:ext cx="480" cy="480"/>
            </p14:xfrm>
          </p:contentPart>
        </mc:Choice>
        <mc:Fallback xmlns="">
          <p:pic>
            <p:nvPicPr>
              <p:cNvPr id="15" name="Ink 14">
                <a:extLst>
                  <a:ext uri="{FF2B5EF4-FFF2-40B4-BE49-F238E27FC236}">
                    <a16:creationId xmlns:a16="http://schemas.microsoft.com/office/drawing/2014/main" id="{B5379479-4CDE-5C32-0C3B-7752B8574E55}"/>
                  </a:ext>
                </a:extLst>
              </p:cNvPr>
              <p:cNvPicPr/>
              <p:nvPr/>
            </p:nvPicPr>
            <p:blipFill>
              <a:blip r:embed="rId12"/>
              <a:stretch>
                <a:fillRect/>
              </a:stretch>
            </p:blipFill>
            <p:spPr>
              <a:xfrm>
                <a:off x="9609288" y="4539581"/>
                <a:ext cx="16800" cy="16800"/>
              </a:xfrm>
              <a:prstGeom prst="rect">
                <a:avLst/>
              </a:prstGeom>
            </p:spPr>
          </p:pic>
        </mc:Fallback>
      </mc:AlternateContent>
      <p:sp>
        <p:nvSpPr>
          <p:cNvPr id="17" name="Rectangle: Rounded Corners 16">
            <a:extLst>
              <a:ext uri="{FF2B5EF4-FFF2-40B4-BE49-F238E27FC236}">
                <a16:creationId xmlns:a16="http://schemas.microsoft.com/office/drawing/2014/main" id="{087BEA19-D493-D5E1-B770-CB6E8D282D1D}"/>
              </a:ext>
            </a:extLst>
          </p:cNvPr>
          <p:cNvSpPr/>
          <p:nvPr/>
        </p:nvSpPr>
        <p:spPr>
          <a:xfrm>
            <a:off x="2367020" y="4934054"/>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18" name="Rectangle: Rounded Corners 17">
            <a:extLst>
              <a:ext uri="{FF2B5EF4-FFF2-40B4-BE49-F238E27FC236}">
                <a16:creationId xmlns:a16="http://schemas.microsoft.com/office/drawing/2014/main" id="{96217F83-4516-FC4A-B9BE-68451F017B3B}"/>
              </a:ext>
            </a:extLst>
          </p:cNvPr>
          <p:cNvSpPr/>
          <p:nvPr/>
        </p:nvSpPr>
        <p:spPr>
          <a:xfrm>
            <a:off x="7717929" y="4809038"/>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19" name="Rectangle: Rounded Corners 18">
            <a:extLst>
              <a:ext uri="{FF2B5EF4-FFF2-40B4-BE49-F238E27FC236}">
                <a16:creationId xmlns:a16="http://schemas.microsoft.com/office/drawing/2014/main" id="{65F4F3A3-49B3-9F88-2DA8-CECA428CADF7}"/>
              </a:ext>
            </a:extLst>
          </p:cNvPr>
          <p:cNvSpPr/>
          <p:nvPr/>
        </p:nvSpPr>
        <p:spPr>
          <a:xfrm>
            <a:off x="6904762" y="4930265"/>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0" name="TextBox 19">
            <a:extLst>
              <a:ext uri="{FF2B5EF4-FFF2-40B4-BE49-F238E27FC236}">
                <a16:creationId xmlns:a16="http://schemas.microsoft.com/office/drawing/2014/main" id="{2E3BFB82-13C0-0A18-F933-4D86E13C4BA3}"/>
              </a:ext>
            </a:extLst>
          </p:cNvPr>
          <p:cNvSpPr txBox="1"/>
          <p:nvPr/>
        </p:nvSpPr>
        <p:spPr>
          <a:xfrm>
            <a:off x="202607" y="152716"/>
            <a:ext cx="9540723" cy="461665"/>
          </a:xfrm>
          <a:prstGeom prst="rect">
            <a:avLst/>
          </a:prstGeom>
          <a:noFill/>
        </p:spPr>
        <p:txBody>
          <a:bodyPr wrap="square">
            <a:spAutoFit/>
          </a:bodyPr>
          <a:lstStyle/>
          <a:p>
            <a:r>
              <a:rPr lang="en-SG" sz="2400" dirty="0"/>
              <a:t>INTERIOR MASS &amp; ECONOMY WALL PAINT</a:t>
            </a:r>
          </a:p>
        </p:txBody>
      </p:sp>
      <p:pic>
        <p:nvPicPr>
          <p:cNvPr id="21" name="Picture 2">
            <a:extLst>
              <a:ext uri="{FF2B5EF4-FFF2-40B4-BE49-F238E27FC236}">
                <a16:creationId xmlns:a16="http://schemas.microsoft.com/office/drawing/2014/main" id="{A74AA436-8E77-C716-FCCA-DB23C6D5751D}"/>
              </a:ext>
            </a:extLst>
          </p:cNvPr>
          <p:cNvPicPr>
            <a:picLocks noChangeAspect="1" noChangeArrowheads="1"/>
          </p:cNvPicPr>
          <p:nvPr/>
        </p:nvPicPr>
        <p:blipFill rotWithShape="1">
          <a:blip r:embed="rId16"/>
          <a:srcRect l="11390" t="2645" r="11388" b="9916"/>
          <a:stretch/>
        </p:blipFill>
        <p:spPr bwMode="auto">
          <a:xfrm>
            <a:off x="5550804" y="2325643"/>
            <a:ext cx="1925891" cy="1922256"/>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2" name="Speech Bubble: Rectangle with Corners Rounded 21">
            <a:extLst>
              <a:ext uri="{FF2B5EF4-FFF2-40B4-BE49-F238E27FC236}">
                <a16:creationId xmlns:a16="http://schemas.microsoft.com/office/drawing/2014/main" id="{50658846-135F-6F66-E045-A403161A826C}"/>
              </a:ext>
            </a:extLst>
          </p:cNvPr>
          <p:cNvSpPr/>
          <p:nvPr/>
        </p:nvSpPr>
        <p:spPr>
          <a:xfrm>
            <a:off x="5876677" y="697184"/>
            <a:ext cx="1567544" cy="1144573"/>
          </a:xfrm>
          <a:prstGeom prst="wedgeRoundRectCallout">
            <a:avLst>
              <a:gd name="adj1" fmla="val -17220"/>
              <a:gd name="adj2" fmla="val 1111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Inspire SmartChoice Interior</a:t>
            </a:r>
          </a:p>
        </p:txBody>
      </p:sp>
    </p:spTree>
    <p:extLst>
      <p:ext uri="{BB962C8B-B14F-4D97-AF65-F5344CB8AC3E}">
        <p14:creationId xmlns:p14="http://schemas.microsoft.com/office/powerpoint/2010/main" val="3626291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ABB401-8681-809D-40A1-D20EC29693AE}"/>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8536"/>
            <a:ext cx="12192000" cy="6840928"/>
          </a:xfrm>
          <a:prstGeom prst="rect">
            <a:avLst/>
          </a:prstGeom>
        </p:spPr>
      </p:pic>
      <p:sp>
        <p:nvSpPr>
          <p:cNvPr id="3" name="Oval 2">
            <a:extLst>
              <a:ext uri="{FF2B5EF4-FFF2-40B4-BE49-F238E27FC236}">
                <a16:creationId xmlns:a16="http://schemas.microsoft.com/office/drawing/2014/main" id="{62D68C05-AC87-246E-2EA6-0D6AD9E6B6F6}"/>
              </a:ext>
            </a:extLst>
          </p:cNvPr>
          <p:cNvSpPr/>
          <p:nvPr/>
        </p:nvSpPr>
        <p:spPr>
          <a:xfrm>
            <a:off x="481" y="3921279"/>
            <a:ext cx="9024169" cy="1115029"/>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solidFill>
                <a:srgbClr val="000000"/>
              </a:solidFill>
            </a:endParaRPr>
          </a:p>
        </p:txBody>
      </p:sp>
      <p:pic>
        <p:nvPicPr>
          <p:cNvPr id="4" name="Picture 2">
            <a:extLst>
              <a:ext uri="{FF2B5EF4-FFF2-40B4-BE49-F238E27FC236}">
                <a16:creationId xmlns:a16="http://schemas.microsoft.com/office/drawing/2014/main" id="{5B5E0865-31D2-BE57-A906-CFD09B9C50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5808" y="2913093"/>
            <a:ext cx="3364585" cy="39030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413515E-581F-F52E-5C29-0EAB7777BD44}"/>
              </a:ext>
            </a:extLst>
          </p:cNvPr>
          <p:cNvPicPr>
            <a:picLocks noChangeAspect="1"/>
          </p:cNvPicPr>
          <p:nvPr/>
        </p:nvPicPr>
        <p:blipFill>
          <a:blip r:embed="rId6"/>
          <a:srcRect/>
          <a:stretch/>
        </p:blipFill>
        <p:spPr>
          <a:xfrm>
            <a:off x="331167" y="2705606"/>
            <a:ext cx="1443535" cy="2014236"/>
          </a:xfrm>
          <a:prstGeom prst="rect">
            <a:avLst/>
          </a:prstGeom>
          <a:ln w="127000" cap="sq">
            <a:solidFill>
              <a:srgbClr val="FF0000"/>
            </a:solidFill>
            <a:miter lim="800000"/>
          </a:ln>
          <a:effectLst>
            <a:outerShdw blurRad="57150" dist="50800" dir="2700000" algn="tl" rotWithShape="0">
              <a:srgbClr val="000000">
                <a:alpha val="40000"/>
              </a:srgbClr>
            </a:outerShdw>
          </a:effectLst>
        </p:spPr>
      </p:pic>
      <p:pic>
        <p:nvPicPr>
          <p:cNvPr id="6" name="Picture 5">
            <a:extLst>
              <a:ext uri="{FF2B5EF4-FFF2-40B4-BE49-F238E27FC236}">
                <a16:creationId xmlns:a16="http://schemas.microsoft.com/office/drawing/2014/main" id="{23D4C4BE-A660-2745-3AB8-453EE8EEC65D}"/>
              </a:ext>
            </a:extLst>
          </p:cNvPr>
          <p:cNvPicPr>
            <a:picLocks noChangeAspect="1"/>
          </p:cNvPicPr>
          <p:nvPr/>
        </p:nvPicPr>
        <p:blipFill rotWithShape="1">
          <a:blip r:embed="rId7">
            <a:duotone>
              <a:schemeClr val="bg2">
                <a:shade val="45000"/>
                <a:satMod val="135000"/>
              </a:schemeClr>
              <a:prstClr val="white"/>
            </a:duotone>
          </a:blip>
          <a:srcRect t="5286" b="5286"/>
          <a:stretch/>
        </p:blipFill>
        <p:spPr>
          <a:xfrm>
            <a:off x="2055069" y="2313499"/>
            <a:ext cx="1758361" cy="2201440"/>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63D57C72-0729-0307-C7A4-D0E1E301CBD1}"/>
              </a:ext>
            </a:extLst>
          </p:cNvPr>
          <p:cNvPicPr>
            <a:picLocks noChangeAspect="1" noChangeArrowheads="1"/>
          </p:cNvPicPr>
          <p:nvPr/>
        </p:nvPicPr>
        <p:blipFill rotWithShape="1">
          <a:blip r:embed="rId8">
            <a:duotone>
              <a:schemeClr val="bg2">
                <a:shade val="45000"/>
                <a:satMod val="135000"/>
              </a:schemeClr>
              <a:prstClr val="white"/>
            </a:duotone>
          </a:blip>
          <a:srcRect l="7068" t="8945" r="9171" b="9613"/>
          <a:stretch/>
        </p:blipFill>
        <p:spPr bwMode="auto">
          <a:xfrm>
            <a:off x="3864229" y="2413237"/>
            <a:ext cx="1621523" cy="2201440"/>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8C63DAD7-6949-A39C-5DDD-925CA8EC95A9}"/>
              </a:ext>
            </a:extLst>
          </p:cNvPr>
          <p:cNvPicPr>
            <a:picLocks noChangeAspect="1" noChangeArrowheads="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10">
                    <a14:imgEffect>
                      <a14:backgroundRemoval t="3653" b="94064" l="11932" r="92614">
                        <a14:foregroundMark x1="13068" y1="15525" x2="60795" y2="9589"/>
                        <a14:foregroundMark x1="60795" y1="9589" x2="87500" y2="12329"/>
                        <a14:foregroundMark x1="92614" y1="10959" x2="11932" y2="7306"/>
                        <a14:foregroundMark x1="52841" y1="6849" x2="88068" y2="9132"/>
                        <a14:foregroundMark x1="77273" y1="5936" x2="90909" y2="6849"/>
                        <a14:foregroundMark x1="13068" y1="22374" x2="87500" y2="24658"/>
                        <a14:foregroundMark x1="73295" y1="4566" x2="85227" y2="4566"/>
                        <a14:foregroundMark x1="15909" y1="5479" x2="59659" y2="5023"/>
                        <a14:foregroundMark x1="59659" y1="5023" x2="20455" y2="3653"/>
                        <a14:foregroundMark x1="20455" y1="3653" x2="18182" y2="4110"/>
                        <a14:foregroundMark x1="13068" y1="5023" x2="75000" y2="4110"/>
                        <a14:foregroundMark x1="22159" y1="82648" x2="64773" y2="91324"/>
                        <a14:foregroundMark x1="64773" y1="91324" x2="83523" y2="91324"/>
                        <a14:foregroundMark x1="52273" y1="78539" x2="34659" y2="77626"/>
                        <a14:foregroundMark x1="23864" y1="91324" x2="55682" y2="90868"/>
                        <a14:foregroundMark x1="41477" y1="94064" x2="53977" y2="93151"/>
                      </a14:backgroundRemoval>
                    </a14:imgEffect>
                  </a14:imgLayer>
                </a14:imgProps>
              </a:ext>
            </a:extLst>
          </a:blip>
          <a:srcRect l="5094" r="5094"/>
          <a:stretch/>
        </p:blipFill>
        <p:spPr bwMode="auto">
          <a:xfrm>
            <a:off x="7449866" y="2212682"/>
            <a:ext cx="1713404" cy="2373884"/>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9F8713E3-4579-4705-C9F4-DC3F5614FE61}"/>
              </a:ext>
            </a:extLst>
          </p:cNvPr>
          <p:cNvSpPr/>
          <p:nvPr/>
        </p:nvSpPr>
        <p:spPr>
          <a:xfrm>
            <a:off x="119352" y="1231098"/>
            <a:ext cx="1978125"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Inspire Interior – Glow</a:t>
            </a:r>
          </a:p>
        </p:txBody>
      </p:sp>
      <p:sp>
        <p:nvSpPr>
          <p:cNvPr id="10" name="Speech Bubble: Rectangle with Corners Rounded 9">
            <a:extLst>
              <a:ext uri="{FF2B5EF4-FFF2-40B4-BE49-F238E27FC236}">
                <a16:creationId xmlns:a16="http://schemas.microsoft.com/office/drawing/2014/main" id="{DE748C93-9F23-FDDE-EA67-0860273033D5}"/>
              </a:ext>
            </a:extLst>
          </p:cNvPr>
          <p:cNvSpPr/>
          <p:nvPr/>
        </p:nvSpPr>
        <p:spPr>
          <a:xfrm>
            <a:off x="2176954" y="759818"/>
            <a:ext cx="1758361" cy="1081940"/>
          </a:xfrm>
          <a:prstGeom prst="wedgeRoundRectCallout">
            <a:avLst>
              <a:gd name="adj1" fmla="val -20538"/>
              <a:gd name="adj2" fmla="val 106497"/>
              <a:gd name="adj3" fmla="val 16667"/>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Inspire Interior – Smooth Sheen</a:t>
            </a:r>
          </a:p>
        </p:txBody>
      </p:sp>
      <p:sp>
        <p:nvSpPr>
          <p:cNvPr id="11" name="Speech Bubble: Rectangle with Corners Rounded 10">
            <a:extLst>
              <a:ext uri="{FF2B5EF4-FFF2-40B4-BE49-F238E27FC236}">
                <a16:creationId xmlns:a16="http://schemas.microsoft.com/office/drawing/2014/main" id="{514BC211-8F5D-C157-C13E-142B600AF8CD}"/>
              </a:ext>
            </a:extLst>
          </p:cNvPr>
          <p:cNvSpPr/>
          <p:nvPr/>
        </p:nvSpPr>
        <p:spPr>
          <a:xfrm>
            <a:off x="4064128" y="972263"/>
            <a:ext cx="1567544" cy="1081940"/>
          </a:xfrm>
          <a:prstGeom prst="wedgeRoundRectCallout">
            <a:avLst>
              <a:gd name="adj1" fmla="val -19697"/>
              <a:gd name="adj2" fmla="val 78325"/>
              <a:gd name="adj3" fmla="val 16667"/>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Inspire Interior </a:t>
            </a:r>
            <a:r>
              <a:rPr lang="en-SG" sz="2133">
                <a:latin typeface="Colour Sans" panose="02000503030000020004" pitchFamily="2" charset="0"/>
              </a:rPr>
              <a:t>– Matt</a:t>
            </a:r>
            <a:endParaRPr lang="en-SG" sz="2133" dirty="0">
              <a:latin typeface="Colour Sans" panose="02000503030000020004" pitchFamily="2" charset="0"/>
            </a:endParaRPr>
          </a:p>
        </p:txBody>
      </p:sp>
      <p:sp>
        <p:nvSpPr>
          <p:cNvPr id="12" name="Speech Bubble: Rectangle with Corners Rounded 11">
            <a:extLst>
              <a:ext uri="{FF2B5EF4-FFF2-40B4-BE49-F238E27FC236}">
                <a16:creationId xmlns:a16="http://schemas.microsoft.com/office/drawing/2014/main" id="{CA1CA0E6-99B6-9F4F-45EE-C122D9BF9D6A}"/>
              </a:ext>
            </a:extLst>
          </p:cNvPr>
          <p:cNvSpPr/>
          <p:nvPr/>
        </p:nvSpPr>
        <p:spPr>
          <a:xfrm>
            <a:off x="7562213" y="1059490"/>
            <a:ext cx="1375635" cy="1081940"/>
          </a:xfrm>
          <a:prstGeom prst="wedgeRoundRectCallout">
            <a:avLst>
              <a:gd name="adj1" fmla="val -19697"/>
              <a:gd name="adj2" fmla="val 78325"/>
              <a:gd name="adj3" fmla="val 16667"/>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a:t>
            </a:r>
            <a:r>
              <a:rPr lang="en-SG" sz="2133" dirty="0" err="1">
                <a:latin typeface="Colour Sans" panose="02000503030000020004" pitchFamily="2" charset="0"/>
              </a:rPr>
              <a:t>Maxlite</a:t>
            </a:r>
            <a:r>
              <a:rPr lang="en-SG" sz="2133" dirty="0">
                <a:latin typeface="Colour Sans" panose="02000503030000020004" pitchFamily="2" charset="0"/>
              </a:rPr>
              <a:t> Plus </a:t>
            </a:r>
          </a:p>
        </p:txBody>
      </p:sp>
      <mc:AlternateContent xmlns:mc="http://schemas.openxmlformats.org/markup-compatibility/2006" xmlns:p14="http://schemas.microsoft.com/office/powerpoint/2010/main">
        <mc:Choice Requires="p14">
          <p:contentPart p14:bwMode="auto" r:id="rId11">
            <p14:nvContentPartPr>
              <p14:cNvPr id="13" name="Ink 12">
                <a:extLst>
                  <a:ext uri="{FF2B5EF4-FFF2-40B4-BE49-F238E27FC236}">
                    <a16:creationId xmlns:a16="http://schemas.microsoft.com/office/drawing/2014/main" id="{658324A5-87CF-D55E-AF04-C6D4C48D041D}"/>
                  </a:ext>
                </a:extLst>
              </p14:cNvPr>
              <p14:cNvContentPartPr/>
              <p14:nvPr/>
            </p14:nvContentPartPr>
            <p14:xfrm>
              <a:off x="444648" y="4180061"/>
              <a:ext cx="480" cy="480"/>
            </p14:xfrm>
          </p:contentPart>
        </mc:Choice>
        <mc:Fallback xmlns="">
          <p:pic>
            <p:nvPicPr>
              <p:cNvPr id="13" name="Ink 12">
                <a:extLst>
                  <a:ext uri="{FF2B5EF4-FFF2-40B4-BE49-F238E27FC236}">
                    <a16:creationId xmlns:a16="http://schemas.microsoft.com/office/drawing/2014/main" id="{658324A5-87CF-D55E-AF04-C6D4C48D041D}"/>
                  </a:ext>
                </a:extLst>
              </p:cNvPr>
              <p:cNvPicPr/>
              <p:nvPr/>
            </p:nvPicPr>
            <p:blipFill>
              <a:blip r:embed="rId12"/>
              <a:stretch>
                <a:fillRect/>
              </a:stretch>
            </p:blipFill>
            <p:spPr>
              <a:xfrm>
                <a:off x="436488" y="4171901"/>
                <a:ext cx="1680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E12EA376-E882-CCAF-A3B8-A9CEFE1FCF1A}"/>
                  </a:ext>
                </a:extLst>
              </p14:cNvPr>
              <p14:cNvContentPartPr/>
              <p14:nvPr/>
            </p14:nvContentPartPr>
            <p14:xfrm>
              <a:off x="16623048" y="3676541"/>
              <a:ext cx="8160" cy="480"/>
            </p14:xfrm>
          </p:contentPart>
        </mc:Choice>
        <mc:Fallback xmlns="">
          <p:pic>
            <p:nvPicPr>
              <p:cNvPr id="14" name="Ink 13">
                <a:extLst>
                  <a:ext uri="{FF2B5EF4-FFF2-40B4-BE49-F238E27FC236}">
                    <a16:creationId xmlns:a16="http://schemas.microsoft.com/office/drawing/2014/main" id="{E12EA376-E882-CCAF-A3B8-A9CEFE1FCF1A}"/>
                  </a:ext>
                </a:extLst>
              </p:cNvPr>
              <p:cNvPicPr/>
              <p:nvPr/>
            </p:nvPicPr>
            <p:blipFill>
              <a:blip r:embed="rId14"/>
              <a:stretch>
                <a:fillRect/>
              </a:stretch>
            </p:blipFill>
            <p:spPr>
              <a:xfrm>
                <a:off x="16616743" y="3668381"/>
                <a:ext cx="20771" cy="16800"/>
              </a:xfrm>
              <a:prstGeom prst="rect">
                <a:avLst/>
              </a:prstGeom>
            </p:spPr>
          </p:pic>
        </mc:Fallback>
      </mc:AlternateContent>
      <p:sp>
        <p:nvSpPr>
          <p:cNvPr id="16" name="Rectangle: Rounded Corners 15">
            <a:extLst>
              <a:ext uri="{FF2B5EF4-FFF2-40B4-BE49-F238E27FC236}">
                <a16:creationId xmlns:a16="http://schemas.microsoft.com/office/drawing/2014/main" id="{E9065DFB-7BCC-1428-CA28-D3FEC074C6BE}"/>
              </a:ext>
            </a:extLst>
          </p:cNvPr>
          <p:cNvSpPr/>
          <p:nvPr/>
        </p:nvSpPr>
        <p:spPr>
          <a:xfrm>
            <a:off x="1238552" y="4864626"/>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mc:AlternateContent xmlns:mc="http://schemas.openxmlformats.org/markup-compatibility/2006" xmlns:p14="http://schemas.microsoft.com/office/powerpoint/2010/main">
        <mc:Choice Requires="p14">
          <p:contentPart p14:bwMode="auto" r:id="rId15">
            <p14:nvContentPartPr>
              <p14:cNvPr id="15" name="Ink 14">
                <a:extLst>
                  <a:ext uri="{FF2B5EF4-FFF2-40B4-BE49-F238E27FC236}">
                    <a16:creationId xmlns:a16="http://schemas.microsoft.com/office/drawing/2014/main" id="{B5379479-4CDE-5C32-0C3B-7752B8574E55}"/>
                  </a:ext>
                </a:extLst>
              </p14:cNvPr>
              <p14:cNvContentPartPr/>
              <p14:nvPr/>
            </p14:nvContentPartPr>
            <p14:xfrm>
              <a:off x="9617448" y="4547741"/>
              <a:ext cx="480" cy="480"/>
            </p14:xfrm>
          </p:contentPart>
        </mc:Choice>
        <mc:Fallback xmlns="">
          <p:pic>
            <p:nvPicPr>
              <p:cNvPr id="15" name="Ink 14">
                <a:extLst>
                  <a:ext uri="{FF2B5EF4-FFF2-40B4-BE49-F238E27FC236}">
                    <a16:creationId xmlns:a16="http://schemas.microsoft.com/office/drawing/2014/main" id="{B5379479-4CDE-5C32-0C3B-7752B8574E55}"/>
                  </a:ext>
                </a:extLst>
              </p:cNvPr>
              <p:cNvPicPr/>
              <p:nvPr/>
            </p:nvPicPr>
            <p:blipFill>
              <a:blip r:embed="rId12"/>
              <a:stretch>
                <a:fillRect/>
              </a:stretch>
            </p:blipFill>
            <p:spPr>
              <a:xfrm>
                <a:off x="9609288" y="4539581"/>
                <a:ext cx="16800" cy="16800"/>
              </a:xfrm>
              <a:prstGeom prst="rect">
                <a:avLst/>
              </a:prstGeom>
            </p:spPr>
          </p:pic>
        </mc:Fallback>
      </mc:AlternateContent>
      <p:sp>
        <p:nvSpPr>
          <p:cNvPr id="17" name="Rectangle: Rounded Corners 16">
            <a:extLst>
              <a:ext uri="{FF2B5EF4-FFF2-40B4-BE49-F238E27FC236}">
                <a16:creationId xmlns:a16="http://schemas.microsoft.com/office/drawing/2014/main" id="{087BEA19-D493-D5E1-B770-CB6E8D282D1D}"/>
              </a:ext>
            </a:extLst>
          </p:cNvPr>
          <p:cNvSpPr/>
          <p:nvPr/>
        </p:nvSpPr>
        <p:spPr>
          <a:xfrm>
            <a:off x="2367020" y="4934054"/>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18" name="Rectangle: Rounded Corners 17">
            <a:extLst>
              <a:ext uri="{FF2B5EF4-FFF2-40B4-BE49-F238E27FC236}">
                <a16:creationId xmlns:a16="http://schemas.microsoft.com/office/drawing/2014/main" id="{96217F83-4516-FC4A-B9BE-68451F017B3B}"/>
              </a:ext>
            </a:extLst>
          </p:cNvPr>
          <p:cNvSpPr/>
          <p:nvPr/>
        </p:nvSpPr>
        <p:spPr>
          <a:xfrm>
            <a:off x="7717929" y="4809038"/>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19" name="Rectangle: Rounded Corners 18">
            <a:extLst>
              <a:ext uri="{FF2B5EF4-FFF2-40B4-BE49-F238E27FC236}">
                <a16:creationId xmlns:a16="http://schemas.microsoft.com/office/drawing/2014/main" id="{65F4F3A3-49B3-9F88-2DA8-CECA428CADF7}"/>
              </a:ext>
            </a:extLst>
          </p:cNvPr>
          <p:cNvSpPr/>
          <p:nvPr/>
        </p:nvSpPr>
        <p:spPr>
          <a:xfrm>
            <a:off x="6904762" y="4930265"/>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20" name="TextBox 19">
            <a:extLst>
              <a:ext uri="{FF2B5EF4-FFF2-40B4-BE49-F238E27FC236}">
                <a16:creationId xmlns:a16="http://schemas.microsoft.com/office/drawing/2014/main" id="{2E3BFB82-13C0-0A18-F933-4D86E13C4BA3}"/>
              </a:ext>
            </a:extLst>
          </p:cNvPr>
          <p:cNvSpPr txBox="1"/>
          <p:nvPr/>
        </p:nvSpPr>
        <p:spPr>
          <a:xfrm>
            <a:off x="202607" y="152716"/>
            <a:ext cx="9540723" cy="461665"/>
          </a:xfrm>
          <a:prstGeom prst="rect">
            <a:avLst/>
          </a:prstGeom>
          <a:noFill/>
        </p:spPr>
        <p:txBody>
          <a:bodyPr wrap="square">
            <a:spAutoFit/>
          </a:bodyPr>
          <a:lstStyle/>
          <a:p>
            <a:r>
              <a:rPr lang="en-SG" sz="2400" dirty="0"/>
              <a:t>INTERIOR MASS &amp; ECONOMY WALL PAINT</a:t>
            </a:r>
          </a:p>
        </p:txBody>
      </p:sp>
      <p:pic>
        <p:nvPicPr>
          <p:cNvPr id="21" name="Picture 2">
            <a:extLst>
              <a:ext uri="{FF2B5EF4-FFF2-40B4-BE49-F238E27FC236}">
                <a16:creationId xmlns:a16="http://schemas.microsoft.com/office/drawing/2014/main" id="{A74AA436-8E77-C716-FCCA-DB23C6D5751D}"/>
              </a:ext>
            </a:extLst>
          </p:cNvPr>
          <p:cNvPicPr>
            <a:picLocks noChangeAspect="1" noChangeArrowheads="1"/>
          </p:cNvPicPr>
          <p:nvPr/>
        </p:nvPicPr>
        <p:blipFill rotWithShape="1">
          <a:blip r:embed="rId16">
            <a:duotone>
              <a:schemeClr val="bg2">
                <a:shade val="45000"/>
                <a:satMod val="135000"/>
              </a:schemeClr>
              <a:prstClr val="white"/>
            </a:duotone>
          </a:blip>
          <a:srcRect l="11390" t="2645" r="11388" b="9916"/>
          <a:stretch/>
        </p:blipFill>
        <p:spPr bwMode="auto">
          <a:xfrm>
            <a:off x="5550804" y="2325643"/>
            <a:ext cx="1925891" cy="1922256"/>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2" name="Speech Bubble: Rectangle with Corners Rounded 21">
            <a:extLst>
              <a:ext uri="{FF2B5EF4-FFF2-40B4-BE49-F238E27FC236}">
                <a16:creationId xmlns:a16="http://schemas.microsoft.com/office/drawing/2014/main" id="{50658846-135F-6F66-E045-A403161A826C}"/>
              </a:ext>
            </a:extLst>
          </p:cNvPr>
          <p:cNvSpPr/>
          <p:nvPr/>
        </p:nvSpPr>
        <p:spPr>
          <a:xfrm>
            <a:off x="5876677" y="697184"/>
            <a:ext cx="1567544" cy="1144573"/>
          </a:xfrm>
          <a:prstGeom prst="wedgeRoundRectCallout">
            <a:avLst>
              <a:gd name="adj1" fmla="val -17220"/>
              <a:gd name="adj2" fmla="val 111192"/>
              <a:gd name="adj3" fmla="val 16667"/>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Inspire SmartChoice Interior</a:t>
            </a:r>
          </a:p>
        </p:txBody>
      </p:sp>
    </p:spTree>
    <p:extLst>
      <p:ext uri="{BB962C8B-B14F-4D97-AF65-F5344CB8AC3E}">
        <p14:creationId xmlns:p14="http://schemas.microsoft.com/office/powerpoint/2010/main" val="1605644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ree photo haunted house and bicycle background">
            <a:extLst>
              <a:ext uri="{FF2B5EF4-FFF2-40B4-BE49-F238E27FC236}">
                <a16:creationId xmlns:a16="http://schemas.microsoft.com/office/drawing/2014/main" id="{2F711FE0-8FBA-D657-76D2-93BF1EF0ED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84" b="3673"/>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ree photo medium shot smiley friends wearing trucker hats">
            <a:extLst>
              <a:ext uri="{FF2B5EF4-FFF2-40B4-BE49-F238E27FC236}">
                <a16:creationId xmlns:a16="http://schemas.microsoft.com/office/drawing/2014/main" id="{5CF9AB7B-DE68-0039-B7DE-335953F7DB5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393" b="82974" l="9904" r="89936">
                        <a14:foregroundMark x1="34665" y1="22782" x2="40895" y2="25420"/>
                        <a14:foregroundMark x1="50160" y1="11751" x2="53514" y2="10072"/>
                        <a14:foregroundMark x1="77316" y1="44844" x2="74121" y2="70264"/>
                        <a14:foregroundMark x1="61821" y1="48441" x2="62300" y2="71223"/>
                        <a14:foregroundMark x1="30990" y1="79137" x2="79073" y2="82974"/>
                        <a14:foregroundMark x1="78594" y1="55156" x2="80192" y2="81055"/>
                        <a14:foregroundMark x1="26997" y1="41727" x2="30671" y2="33333"/>
                        <a14:foregroundMark x1="26518" y1="35971" x2="24920" y2="36930"/>
                        <a14:foregroundMark x1="34824" y1="21583" x2="34824" y2="21583"/>
                        <a14:foregroundMark x1="32268" y1="23261" x2="32268" y2="23261"/>
                        <a14:foregroundMark x1="34345" y1="20384" x2="34345" y2="20384"/>
                        <a14:foregroundMark x1="46326" y1="37410" x2="46326" y2="42926"/>
                        <a14:foregroundMark x1="57668" y1="26379" x2="57668" y2="26379"/>
                        <a14:foregroundMark x1="33067" y1="23981" x2="33067" y2="23981"/>
                        <a14:foregroundMark x1="32748" y1="24460" x2="32748" y2="24460"/>
                        <a14:foregroundMark x1="32109" y1="24460" x2="32109" y2="24460"/>
                        <a14:foregroundMark x1="31949" y1="25420" x2="31949" y2="25420"/>
                        <a14:foregroundMark x1="33227" y1="22782" x2="33227" y2="22782"/>
                        <a14:foregroundMark x1="33067" y1="22302" x2="33067" y2="22302"/>
                        <a14:foregroundMark x1="33706" y1="20144" x2="33706" y2="20144"/>
                        <a14:backgroundMark x1="60543" y1="12710" x2="58626" y2="19185"/>
                        <a14:backgroundMark x1="57508" y1="26379" x2="57508" y2="26379"/>
                        <a14:backgroundMark x1="55751" y1="25420" x2="55751" y2="25420"/>
                        <a14:backgroundMark x1="55591" y1="25420" x2="55591" y2="25420"/>
                        <a14:backgroundMark x1="57987" y1="26859" x2="57987" y2="26859"/>
                        <a14:backgroundMark x1="29712" y1="32614" x2="29712" y2="32614"/>
                        <a14:backgroundMark x1="31470" y1="23981" x2="31470" y2="23981"/>
                        <a14:backgroundMark x1="32109" y1="23261" x2="32109" y2="23261"/>
                        <a14:backgroundMark x1="71086" y1="18705" x2="71086" y2="18705"/>
                        <a14:backgroundMark x1="82109" y1="48201" x2="82109" y2="48201"/>
                      </a14:backgroundRemoval>
                    </a14:imgEffect>
                  </a14:imgLayer>
                </a14:imgProps>
              </a:ext>
              <a:ext uri="{28A0092B-C50C-407E-A947-70E740481C1C}">
                <a14:useLocalDpi xmlns:a14="http://schemas.microsoft.com/office/drawing/2010/main" val="0"/>
              </a:ext>
            </a:extLst>
          </a:blip>
          <a:srcRect b="15558"/>
          <a:stretch/>
        </p:blipFill>
        <p:spPr bwMode="auto">
          <a:xfrm>
            <a:off x="-1854200" y="1871662"/>
            <a:ext cx="8864600" cy="4986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64E41A-A84D-7430-A028-08A8FF810E48}"/>
              </a:ext>
            </a:extLst>
          </p:cNvPr>
          <p:cNvSpPr txBox="1"/>
          <p:nvPr/>
        </p:nvSpPr>
        <p:spPr>
          <a:xfrm>
            <a:off x="214037" y="248476"/>
            <a:ext cx="8496299" cy="461665"/>
          </a:xfrm>
          <a:prstGeom prst="rect">
            <a:avLst/>
          </a:prstGeom>
          <a:noFill/>
        </p:spPr>
        <p:txBody>
          <a:bodyPr wrap="square">
            <a:spAutoFit/>
          </a:bodyPr>
          <a:lstStyle/>
          <a:p>
            <a:r>
              <a:rPr lang="en-US" sz="2400" dirty="0">
                <a:solidFill>
                  <a:schemeClr val="bg1"/>
                </a:solidFill>
              </a:rPr>
              <a:t>Overall Problem Statement</a:t>
            </a:r>
          </a:p>
        </p:txBody>
      </p:sp>
      <p:sp>
        <p:nvSpPr>
          <p:cNvPr id="4" name="Rectangle: Diagonal Corners Rounded 3">
            <a:extLst>
              <a:ext uri="{FF2B5EF4-FFF2-40B4-BE49-F238E27FC236}">
                <a16:creationId xmlns:a16="http://schemas.microsoft.com/office/drawing/2014/main" id="{13D95030-EB32-E278-4437-486273A17490}"/>
              </a:ext>
            </a:extLst>
          </p:cNvPr>
          <p:cNvSpPr/>
          <p:nvPr/>
        </p:nvSpPr>
        <p:spPr>
          <a:xfrm flipH="1">
            <a:off x="4826089" y="740917"/>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Ground Floor Hallway</a:t>
            </a:r>
          </a:p>
        </p:txBody>
      </p:sp>
      <p:sp>
        <p:nvSpPr>
          <p:cNvPr id="5" name="Rectangle: Diagonal Corners Rounded 4">
            <a:extLst>
              <a:ext uri="{FF2B5EF4-FFF2-40B4-BE49-F238E27FC236}">
                <a16:creationId xmlns:a16="http://schemas.microsoft.com/office/drawing/2014/main" id="{340398E8-6980-039C-26DC-84DBF47233D7}"/>
              </a:ext>
            </a:extLst>
          </p:cNvPr>
          <p:cNvSpPr/>
          <p:nvPr/>
        </p:nvSpPr>
        <p:spPr>
          <a:xfrm flipH="1">
            <a:off x="6927078" y="740917"/>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t>Bedroom 1</a:t>
            </a:r>
            <a:endParaRPr lang="en-GB" sz="1600" dirty="0"/>
          </a:p>
        </p:txBody>
      </p:sp>
      <p:sp>
        <p:nvSpPr>
          <p:cNvPr id="6" name="Rectangle: Diagonal Corners Rounded 5">
            <a:extLst>
              <a:ext uri="{FF2B5EF4-FFF2-40B4-BE49-F238E27FC236}">
                <a16:creationId xmlns:a16="http://schemas.microsoft.com/office/drawing/2014/main" id="{5F58C2E1-9011-8EC1-3E81-BA09B9D7042C}"/>
              </a:ext>
            </a:extLst>
          </p:cNvPr>
          <p:cNvSpPr/>
          <p:nvPr/>
        </p:nvSpPr>
        <p:spPr>
          <a:xfrm flipH="1">
            <a:off x="9113266" y="770329"/>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t>Bedroom 2</a:t>
            </a:r>
            <a:endParaRPr lang="en-GB" sz="1600" dirty="0"/>
          </a:p>
        </p:txBody>
      </p:sp>
      <p:sp>
        <p:nvSpPr>
          <p:cNvPr id="7" name="Rectangle: Diagonal Corners Rounded 6">
            <a:extLst>
              <a:ext uri="{FF2B5EF4-FFF2-40B4-BE49-F238E27FC236}">
                <a16:creationId xmlns:a16="http://schemas.microsoft.com/office/drawing/2014/main" id="{30DA33AD-4F36-3F6A-5947-A35A1A2A4677}"/>
              </a:ext>
            </a:extLst>
          </p:cNvPr>
          <p:cNvSpPr/>
          <p:nvPr/>
        </p:nvSpPr>
        <p:spPr>
          <a:xfrm flipH="1">
            <a:off x="7942425" y="2788020"/>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Attic</a:t>
            </a:r>
          </a:p>
        </p:txBody>
      </p:sp>
      <p:sp>
        <p:nvSpPr>
          <p:cNvPr id="8" name="Rectangle: Diagonal Corners Rounded 7">
            <a:extLst>
              <a:ext uri="{FF2B5EF4-FFF2-40B4-BE49-F238E27FC236}">
                <a16:creationId xmlns:a16="http://schemas.microsoft.com/office/drawing/2014/main" id="{D24B65C5-8EFC-4B6B-685A-4E01FCABB57B}"/>
              </a:ext>
            </a:extLst>
          </p:cNvPr>
          <p:cNvSpPr/>
          <p:nvPr/>
        </p:nvSpPr>
        <p:spPr>
          <a:xfrm flipH="1">
            <a:off x="5764338" y="2788020"/>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Living Room</a:t>
            </a:r>
          </a:p>
        </p:txBody>
      </p:sp>
      <p:sp>
        <p:nvSpPr>
          <p:cNvPr id="9" name="Rectangle: Rounded Corners 8">
            <a:extLst>
              <a:ext uri="{FF2B5EF4-FFF2-40B4-BE49-F238E27FC236}">
                <a16:creationId xmlns:a16="http://schemas.microsoft.com/office/drawing/2014/main" id="{E1675F5E-0981-6226-68B5-71DABDD32BEB}"/>
              </a:ext>
            </a:extLst>
          </p:cNvPr>
          <p:cNvSpPr/>
          <p:nvPr/>
        </p:nvSpPr>
        <p:spPr>
          <a:xfrm>
            <a:off x="4660901" y="584201"/>
            <a:ext cx="1866900" cy="1892300"/>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Tree>
    <p:extLst>
      <p:ext uri="{BB962C8B-B14F-4D97-AF65-F5344CB8AC3E}">
        <p14:creationId xmlns:p14="http://schemas.microsoft.com/office/powerpoint/2010/main" val="1920977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Free photo hallway of an abandoned building with aged walls under the lights">
            <a:extLst>
              <a:ext uri="{FF2B5EF4-FFF2-40B4-BE49-F238E27FC236}">
                <a16:creationId xmlns:a16="http://schemas.microsoft.com/office/drawing/2014/main" id="{F7936BF8-34B7-EAC4-ABFA-5D83CA168D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58"/>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CA69AE-CB0D-83D7-C447-651175374356}"/>
              </a:ext>
            </a:extLst>
          </p:cNvPr>
          <p:cNvSpPr txBox="1"/>
          <p:nvPr/>
        </p:nvSpPr>
        <p:spPr>
          <a:xfrm>
            <a:off x="0" y="223680"/>
            <a:ext cx="7550149" cy="461665"/>
          </a:xfrm>
          <a:prstGeom prst="rect">
            <a:avLst/>
          </a:prstGeom>
          <a:noFill/>
        </p:spPr>
        <p:txBody>
          <a:bodyPr wrap="square">
            <a:spAutoFit/>
          </a:bodyPr>
          <a:lstStyle/>
          <a:p>
            <a:r>
              <a:rPr lang="en-GB" sz="2400" dirty="0">
                <a:solidFill>
                  <a:schemeClr val="bg1"/>
                </a:solidFill>
              </a:rPr>
              <a:t>Ground Floor Hallway</a:t>
            </a:r>
          </a:p>
        </p:txBody>
      </p:sp>
      <p:sp>
        <p:nvSpPr>
          <p:cNvPr id="6" name="Rectangle: Rounded Corners 5">
            <a:extLst>
              <a:ext uri="{FF2B5EF4-FFF2-40B4-BE49-F238E27FC236}">
                <a16:creationId xmlns:a16="http://schemas.microsoft.com/office/drawing/2014/main" id="{8E0D2772-01F8-DF5B-610C-718D8401C497}"/>
              </a:ext>
            </a:extLst>
          </p:cNvPr>
          <p:cNvSpPr/>
          <p:nvPr/>
        </p:nvSpPr>
        <p:spPr>
          <a:xfrm>
            <a:off x="609601" y="1079501"/>
            <a:ext cx="1866900" cy="1892300"/>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7" name="Rectangle: Diagonal Corners Rounded 6">
            <a:extLst>
              <a:ext uri="{FF2B5EF4-FFF2-40B4-BE49-F238E27FC236}">
                <a16:creationId xmlns:a16="http://schemas.microsoft.com/office/drawing/2014/main" id="{4679A95E-F7BF-F7E5-E151-BE5E9C479A15}"/>
              </a:ext>
            </a:extLst>
          </p:cNvPr>
          <p:cNvSpPr/>
          <p:nvPr/>
        </p:nvSpPr>
        <p:spPr>
          <a:xfrm flipH="1">
            <a:off x="782447" y="1270640"/>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Ground Floor Hallway</a:t>
            </a:r>
          </a:p>
        </p:txBody>
      </p:sp>
    </p:spTree>
    <p:extLst>
      <p:ext uri="{BB962C8B-B14F-4D97-AF65-F5344CB8AC3E}">
        <p14:creationId xmlns:p14="http://schemas.microsoft.com/office/powerpoint/2010/main" val="4049651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B5EB5-576D-C882-27C5-A9402BB0642A}"/>
              </a:ext>
            </a:extLst>
          </p:cNvPr>
          <p:cNvPicPr>
            <a:picLocks noChangeAspect="1"/>
          </p:cNvPicPr>
          <p:nvPr/>
        </p:nvPicPr>
        <p:blipFill rotWithShape="1">
          <a:blip r:embed="rId3"/>
          <a:srcRect t="15739" b="-4975"/>
          <a:stretch/>
        </p:blipFill>
        <p:spPr>
          <a:xfrm>
            <a:off x="-30809" y="1"/>
            <a:ext cx="12253617" cy="7289801"/>
          </a:xfrm>
          <a:prstGeom prst="rect">
            <a:avLst/>
          </a:prstGeom>
        </p:spPr>
      </p:pic>
      <p:sp>
        <p:nvSpPr>
          <p:cNvPr id="2" name="TextBox 1">
            <a:extLst>
              <a:ext uri="{FF2B5EF4-FFF2-40B4-BE49-F238E27FC236}">
                <a16:creationId xmlns:a16="http://schemas.microsoft.com/office/drawing/2014/main" id="{D98B0528-C0A7-00B8-6717-F0CE908BCB53}"/>
              </a:ext>
            </a:extLst>
          </p:cNvPr>
          <p:cNvSpPr txBox="1"/>
          <p:nvPr/>
        </p:nvSpPr>
        <p:spPr>
          <a:xfrm>
            <a:off x="361951" y="185580"/>
            <a:ext cx="8496299" cy="461665"/>
          </a:xfrm>
          <a:prstGeom prst="rect">
            <a:avLst/>
          </a:prstGeom>
          <a:noFill/>
        </p:spPr>
        <p:txBody>
          <a:bodyPr wrap="square">
            <a:spAutoFit/>
          </a:bodyPr>
          <a:lstStyle/>
          <a:p>
            <a:r>
              <a:rPr lang="en-US" sz="2400" dirty="0"/>
              <a:t>Introduction</a:t>
            </a:r>
          </a:p>
        </p:txBody>
      </p:sp>
      <p:sp>
        <p:nvSpPr>
          <p:cNvPr id="6" name="TextBox 5">
            <a:extLst>
              <a:ext uri="{FF2B5EF4-FFF2-40B4-BE49-F238E27FC236}">
                <a16:creationId xmlns:a16="http://schemas.microsoft.com/office/drawing/2014/main" id="{CA9A5D5F-65F6-EC10-85E4-03DE6C007AE4}"/>
              </a:ext>
            </a:extLst>
          </p:cNvPr>
          <p:cNvSpPr txBox="1"/>
          <p:nvPr/>
        </p:nvSpPr>
        <p:spPr>
          <a:xfrm>
            <a:off x="793751" y="1442909"/>
            <a:ext cx="3428395" cy="107721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3200" b="1" dirty="0"/>
              <a:t>Dulux Inspire Interior – Glow</a:t>
            </a:r>
          </a:p>
        </p:txBody>
      </p:sp>
      <p:pic>
        <p:nvPicPr>
          <p:cNvPr id="5" name="Picture 4">
            <a:extLst>
              <a:ext uri="{FF2B5EF4-FFF2-40B4-BE49-F238E27FC236}">
                <a16:creationId xmlns:a16="http://schemas.microsoft.com/office/drawing/2014/main" id="{F0C3C210-6AC0-28A1-231D-1089E16B3E6B}"/>
              </a:ext>
            </a:extLst>
          </p:cNvPr>
          <p:cNvPicPr>
            <a:picLocks noChangeAspect="1"/>
          </p:cNvPicPr>
          <p:nvPr/>
        </p:nvPicPr>
        <p:blipFill>
          <a:blip r:embed="rId4"/>
          <a:srcRect/>
          <a:stretch/>
        </p:blipFill>
        <p:spPr>
          <a:xfrm>
            <a:off x="659542" y="2550906"/>
            <a:ext cx="2833212" cy="3953321"/>
          </a:xfrm>
          <a:prstGeom prst="rect">
            <a:avLst/>
          </a:prstGeom>
          <a:effectLst>
            <a:outerShdw blurRad="76200" dist="495300" dir="19860000" sy="23000" kx="-1200000" algn="bl" rotWithShape="0">
              <a:prstClr val="black">
                <a:alpha val="20000"/>
              </a:prstClr>
            </a:outerShdw>
          </a:effectLst>
        </p:spPr>
      </p:pic>
      <p:sp>
        <p:nvSpPr>
          <p:cNvPr id="8" name="Callout: Line 7">
            <a:extLst>
              <a:ext uri="{FF2B5EF4-FFF2-40B4-BE49-F238E27FC236}">
                <a16:creationId xmlns:a16="http://schemas.microsoft.com/office/drawing/2014/main" id="{AD4E202C-7C20-B8D0-E6A0-919B485701CC}"/>
              </a:ext>
            </a:extLst>
          </p:cNvPr>
          <p:cNvSpPr/>
          <p:nvPr/>
        </p:nvSpPr>
        <p:spPr>
          <a:xfrm>
            <a:off x="4356250" y="2937590"/>
            <a:ext cx="2920999" cy="707311"/>
          </a:xfrm>
          <a:prstGeom prst="borderCallout1">
            <a:avLst>
              <a:gd name="adj1" fmla="val 18750"/>
              <a:gd name="adj2" fmla="val -586"/>
              <a:gd name="adj3" fmla="val 81976"/>
              <a:gd name="adj4" fmla="val -4094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err="1">
                <a:latin typeface="Open Sans"/>
                <a:ea typeface="Open Sans"/>
                <a:cs typeface="Open Sans"/>
              </a:rPr>
              <a:t>ChromaBrite</a:t>
            </a:r>
            <a:r>
              <a:rPr lang="en-SG" sz="2133" dirty="0">
                <a:latin typeface="Open Sans"/>
                <a:ea typeface="Open Sans"/>
                <a:cs typeface="Open Sans"/>
              </a:rPr>
              <a:t> technology </a:t>
            </a:r>
            <a:endParaRPr lang="en-IN" sz="2133" dirty="0"/>
          </a:p>
        </p:txBody>
      </p:sp>
      <p:sp>
        <p:nvSpPr>
          <p:cNvPr id="9" name="Callout: Line 8">
            <a:extLst>
              <a:ext uri="{FF2B5EF4-FFF2-40B4-BE49-F238E27FC236}">
                <a16:creationId xmlns:a16="http://schemas.microsoft.com/office/drawing/2014/main" id="{1503173A-A37C-CF4B-E90A-F006E3A89F32}"/>
              </a:ext>
            </a:extLst>
          </p:cNvPr>
          <p:cNvSpPr/>
          <p:nvPr/>
        </p:nvSpPr>
        <p:spPr>
          <a:xfrm>
            <a:off x="4356251" y="3938265"/>
            <a:ext cx="2920999" cy="420415"/>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High Sheen</a:t>
            </a:r>
            <a:endParaRPr lang="en-IN" sz="2133" dirty="0"/>
          </a:p>
        </p:txBody>
      </p:sp>
      <p:sp>
        <p:nvSpPr>
          <p:cNvPr id="10" name="Callout: Line 9">
            <a:extLst>
              <a:ext uri="{FF2B5EF4-FFF2-40B4-BE49-F238E27FC236}">
                <a16:creationId xmlns:a16="http://schemas.microsoft.com/office/drawing/2014/main" id="{B24D0CD5-D171-79F9-9CBB-A802FDA3D8C3}"/>
              </a:ext>
            </a:extLst>
          </p:cNvPr>
          <p:cNvSpPr/>
          <p:nvPr/>
        </p:nvSpPr>
        <p:spPr>
          <a:xfrm>
            <a:off x="4356251" y="4626411"/>
            <a:ext cx="2920999" cy="420415"/>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Long lasting protection </a:t>
            </a:r>
            <a:endParaRPr lang="en-IN" sz="2133" dirty="0"/>
          </a:p>
        </p:txBody>
      </p:sp>
      <p:pic>
        <p:nvPicPr>
          <p:cNvPr id="11" name="Picture 10" descr="Logo, company name&#10;&#10;Description automatically generated">
            <a:extLst>
              <a:ext uri="{FF2B5EF4-FFF2-40B4-BE49-F238E27FC236}">
                <a16:creationId xmlns:a16="http://schemas.microsoft.com/office/drawing/2014/main" id="{C71E75F2-874B-2DAD-E67D-D45667962D36}"/>
              </a:ext>
            </a:extLst>
          </p:cNvPr>
          <p:cNvPicPr>
            <a:picLocks noChangeAspect="1"/>
          </p:cNvPicPr>
          <p:nvPr/>
        </p:nvPicPr>
        <p:blipFill>
          <a:blip r:embed="rId5"/>
          <a:stretch>
            <a:fillRect/>
          </a:stretch>
        </p:blipFill>
        <p:spPr>
          <a:xfrm>
            <a:off x="7054887" y="1996907"/>
            <a:ext cx="3688412" cy="3688412"/>
          </a:xfrm>
          <a:prstGeom prst="rect">
            <a:avLst/>
          </a:prstGeom>
        </p:spPr>
      </p:pic>
    </p:spTree>
    <p:extLst>
      <p:ext uri="{BB962C8B-B14F-4D97-AF65-F5344CB8AC3E}">
        <p14:creationId xmlns:p14="http://schemas.microsoft.com/office/powerpoint/2010/main" val="144511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4</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469900" y="1860490"/>
            <a:ext cx="11252200" cy="1257465"/>
          </a:xfrm>
        </p:spPr>
        <p:txBody>
          <a:bodyPr/>
          <a:lstStyle/>
          <a:p>
            <a:r>
              <a:rPr lang="en-SG" sz="4267" dirty="0"/>
              <a:t>INTERIOR PREMIUM WALL PAINT</a:t>
            </a:r>
          </a:p>
        </p:txBody>
      </p:sp>
    </p:spTree>
    <p:extLst>
      <p:ext uri="{BB962C8B-B14F-4D97-AF65-F5344CB8AC3E}">
        <p14:creationId xmlns:p14="http://schemas.microsoft.com/office/powerpoint/2010/main" val="923862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5B3861-70C2-FFE8-F029-255D13AB5C44}"/>
              </a:ext>
            </a:extLst>
          </p:cNvPr>
          <p:cNvPicPr>
            <a:picLocks noChangeAspect="1"/>
          </p:cNvPicPr>
          <p:nvPr/>
        </p:nvPicPr>
        <p:blipFill rotWithShape="1">
          <a:blip r:embed="rId3"/>
          <a:srcRect t="15739" b="-4975"/>
          <a:stretch/>
        </p:blipFill>
        <p:spPr>
          <a:xfrm>
            <a:off x="-30809" y="1"/>
            <a:ext cx="12253617" cy="7289801"/>
          </a:xfrm>
          <a:prstGeom prst="rect">
            <a:avLst/>
          </a:prstGeom>
        </p:spPr>
      </p:pic>
      <p:pic>
        <p:nvPicPr>
          <p:cNvPr id="3" name="Picture 2">
            <a:extLst>
              <a:ext uri="{FF2B5EF4-FFF2-40B4-BE49-F238E27FC236}">
                <a16:creationId xmlns:a16="http://schemas.microsoft.com/office/drawing/2014/main" id="{1FE8FF8C-B784-F343-014F-2B09FB617BF0}"/>
              </a:ext>
            </a:extLst>
          </p:cNvPr>
          <p:cNvPicPr>
            <a:picLocks noChangeAspect="1"/>
          </p:cNvPicPr>
          <p:nvPr/>
        </p:nvPicPr>
        <p:blipFill>
          <a:blip r:embed="rId4"/>
          <a:srcRect/>
          <a:stretch/>
        </p:blipFill>
        <p:spPr>
          <a:xfrm>
            <a:off x="4291742" y="2601706"/>
            <a:ext cx="2833212" cy="3953321"/>
          </a:xfrm>
          <a:prstGeom prst="rect">
            <a:avLst/>
          </a:prstGeom>
          <a:effectLst>
            <a:outerShdw blurRad="76200" dist="495300" dir="19860000" sy="23000" kx="-1200000" algn="bl" rotWithShape="0">
              <a:prstClr val="black">
                <a:alpha val="20000"/>
              </a:prstClr>
            </a:outerShdw>
          </a:effectLst>
        </p:spPr>
      </p:pic>
      <p:sp>
        <p:nvSpPr>
          <p:cNvPr id="4" name="TextBox 3">
            <a:extLst>
              <a:ext uri="{FF2B5EF4-FFF2-40B4-BE49-F238E27FC236}">
                <a16:creationId xmlns:a16="http://schemas.microsoft.com/office/drawing/2014/main" id="{98406972-7A12-E447-3395-870F1C54F1AA}"/>
              </a:ext>
            </a:extLst>
          </p:cNvPr>
          <p:cNvSpPr txBox="1"/>
          <p:nvPr/>
        </p:nvSpPr>
        <p:spPr>
          <a:xfrm>
            <a:off x="214037" y="248476"/>
            <a:ext cx="8496299" cy="461665"/>
          </a:xfrm>
          <a:prstGeom prst="rect">
            <a:avLst/>
          </a:prstGeom>
          <a:noFill/>
        </p:spPr>
        <p:txBody>
          <a:bodyPr wrap="square">
            <a:spAutoFit/>
          </a:bodyPr>
          <a:lstStyle/>
          <a:p>
            <a:r>
              <a:rPr lang="en-US" sz="2400" dirty="0"/>
              <a:t>Features</a:t>
            </a:r>
          </a:p>
        </p:txBody>
      </p:sp>
      <p:sp>
        <p:nvSpPr>
          <p:cNvPr id="10" name="Flowchart: Terminator 9">
            <a:extLst>
              <a:ext uri="{FF2B5EF4-FFF2-40B4-BE49-F238E27FC236}">
                <a16:creationId xmlns:a16="http://schemas.microsoft.com/office/drawing/2014/main" id="{E9B7BED0-61EF-0064-DFB8-9E85315C81B9}"/>
              </a:ext>
            </a:extLst>
          </p:cNvPr>
          <p:cNvSpPr/>
          <p:nvPr/>
        </p:nvSpPr>
        <p:spPr>
          <a:xfrm>
            <a:off x="618532" y="4192312"/>
            <a:ext cx="1771072" cy="781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Finish: High Sheen </a:t>
            </a:r>
          </a:p>
        </p:txBody>
      </p:sp>
      <p:sp>
        <p:nvSpPr>
          <p:cNvPr id="11" name="Oval 10">
            <a:extLst>
              <a:ext uri="{FF2B5EF4-FFF2-40B4-BE49-F238E27FC236}">
                <a16:creationId xmlns:a16="http://schemas.microsoft.com/office/drawing/2014/main" id="{F5772F72-7A7B-0780-6B41-6D1C4D016170}"/>
              </a:ext>
            </a:extLst>
          </p:cNvPr>
          <p:cNvSpPr/>
          <p:nvPr/>
        </p:nvSpPr>
        <p:spPr>
          <a:xfrm>
            <a:off x="2175475"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2" name="Picture 4">
            <a:extLst>
              <a:ext uri="{FF2B5EF4-FFF2-40B4-BE49-F238E27FC236}">
                <a16:creationId xmlns:a16="http://schemas.microsoft.com/office/drawing/2014/main" id="{17DEAC9D-1705-7E82-23DB-D012F91A7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4385" y="4196674"/>
            <a:ext cx="745609" cy="768204"/>
          </a:xfrm>
          <a:prstGeom prst="rect">
            <a:avLst/>
          </a:prstGeom>
          <a:noFill/>
          <a:extLst>
            <a:ext uri="{909E8E84-426E-40DD-AFC4-6F175D3DCCD1}">
              <a14:hiddenFill xmlns:a14="http://schemas.microsoft.com/office/drawing/2010/main">
                <a:solidFill>
                  <a:srgbClr val="FFFFFF"/>
                </a:solidFill>
              </a14:hiddenFill>
            </a:ext>
          </a:extLst>
        </p:spPr>
      </p:pic>
      <p:sp>
        <p:nvSpPr>
          <p:cNvPr id="13" name="Flowchart: Terminator 12">
            <a:extLst>
              <a:ext uri="{FF2B5EF4-FFF2-40B4-BE49-F238E27FC236}">
                <a16:creationId xmlns:a16="http://schemas.microsoft.com/office/drawing/2014/main" id="{D18D5B59-5BAE-702F-9EC9-0BCD47EFB8BC}"/>
              </a:ext>
            </a:extLst>
          </p:cNvPr>
          <p:cNvSpPr/>
          <p:nvPr/>
        </p:nvSpPr>
        <p:spPr>
          <a:xfrm>
            <a:off x="1255978" y="244729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Coverage: </a:t>
            </a:r>
          </a:p>
          <a:p>
            <a:pPr algn="ctr"/>
            <a:r>
              <a:rPr lang="en-IN" sz="1467" dirty="0"/>
              <a:t>10-11 mt</a:t>
            </a:r>
            <a:r>
              <a:rPr lang="en-IN" sz="1467" baseline="30000" dirty="0"/>
              <a:t>2</a:t>
            </a:r>
            <a:r>
              <a:rPr lang="en-IN" sz="1467" dirty="0"/>
              <a:t>/Lt</a:t>
            </a:r>
          </a:p>
        </p:txBody>
      </p:sp>
      <p:sp>
        <p:nvSpPr>
          <p:cNvPr id="14" name="Oval 13">
            <a:extLst>
              <a:ext uri="{FF2B5EF4-FFF2-40B4-BE49-F238E27FC236}">
                <a16:creationId xmlns:a16="http://schemas.microsoft.com/office/drawing/2014/main" id="{D5E85B03-FED4-AC4B-F9A9-8356C713BEB3}"/>
              </a:ext>
            </a:extLst>
          </p:cNvPr>
          <p:cNvSpPr/>
          <p:nvPr/>
        </p:nvSpPr>
        <p:spPr>
          <a:xfrm>
            <a:off x="2645774" y="194178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grpSp>
        <p:nvGrpSpPr>
          <p:cNvPr id="15" name="Group 14">
            <a:extLst>
              <a:ext uri="{FF2B5EF4-FFF2-40B4-BE49-F238E27FC236}">
                <a16:creationId xmlns:a16="http://schemas.microsoft.com/office/drawing/2014/main" id="{91FDD8F1-8546-715F-97F9-E4F1B658737B}"/>
              </a:ext>
            </a:extLst>
          </p:cNvPr>
          <p:cNvGrpSpPr/>
          <p:nvPr/>
        </p:nvGrpSpPr>
        <p:grpSpPr>
          <a:xfrm>
            <a:off x="3023977" y="2343650"/>
            <a:ext cx="729177" cy="624721"/>
            <a:chOff x="2589132" y="899362"/>
            <a:chExt cx="546883" cy="468541"/>
          </a:xfrm>
        </p:grpSpPr>
        <p:cxnSp>
          <p:nvCxnSpPr>
            <p:cNvPr id="16" name="Connector: Elbow 15">
              <a:extLst>
                <a:ext uri="{FF2B5EF4-FFF2-40B4-BE49-F238E27FC236}">
                  <a16:creationId xmlns:a16="http://schemas.microsoft.com/office/drawing/2014/main" id="{8383411D-F8FC-6396-1761-0C19CC97D26C}"/>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7E18F39-79FE-94B3-D47F-A59940FD6EFF}"/>
                </a:ext>
              </a:extLst>
            </p:cNvPr>
            <p:cNvSpPr txBox="1"/>
            <p:nvPr/>
          </p:nvSpPr>
          <p:spPr>
            <a:xfrm>
              <a:off x="2681991" y="1016000"/>
              <a:ext cx="454024" cy="299662"/>
            </a:xfrm>
            <a:prstGeom prst="rect">
              <a:avLst/>
            </a:prstGeom>
            <a:noFill/>
          </p:spPr>
          <p:txBody>
            <a:bodyPr wrap="square" lIns="0" tIns="0" rIns="0" bIns="0" rtlCol="0">
              <a:noAutofit/>
            </a:bodyPr>
            <a:lstStyle/>
            <a:p>
              <a:r>
                <a:rPr lang="en-IN" sz="1867" dirty="0">
                  <a:solidFill>
                    <a:schemeClr val="bg1"/>
                  </a:solidFill>
                </a:rPr>
                <a:t>mts</a:t>
              </a:r>
              <a:r>
                <a:rPr lang="en-IN" sz="1867" baseline="30000" dirty="0">
                  <a:solidFill>
                    <a:schemeClr val="bg1"/>
                  </a:solidFill>
                </a:rPr>
                <a:t>2</a:t>
              </a:r>
            </a:p>
          </p:txBody>
        </p:sp>
        <p:cxnSp>
          <p:nvCxnSpPr>
            <p:cNvPr id="18" name="Connector: Elbow 17">
              <a:extLst>
                <a:ext uri="{FF2B5EF4-FFF2-40B4-BE49-F238E27FC236}">
                  <a16:creationId xmlns:a16="http://schemas.microsoft.com/office/drawing/2014/main" id="{0BF65CD3-BF37-3798-5784-1F81693CE7C8}"/>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22" name="Flowchart: Terminator 21">
            <a:extLst>
              <a:ext uri="{FF2B5EF4-FFF2-40B4-BE49-F238E27FC236}">
                <a16:creationId xmlns:a16="http://schemas.microsoft.com/office/drawing/2014/main" id="{C0B79CF7-5197-F759-B21A-47C0992B2B02}"/>
              </a:ext>
            </a:extLst>
          </p:cNvPr>
          <p:cNvSpPr/>
          <p:nvPr/>
        </p:nvSpPr>
        <p:spPr>
          <a:xfrm>
            <a:off x="8354670" y="2285283"/>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1 Ready mix</a:t>
            </a:r>
          </a:p>
          <a:p>
            <a:pPr algn="r"/>
            <a:r>
              <a:rPr lang="en-IN" sz="1467" dirty="0"/>
              <a:t>&gt;2500 shades</a:t>
            </a:r>
          </a:p>
        </p:txBody>
      </p:sp>
      <p:sp>
        <p:nvSpPr>
          <p:cNvPr id="23" name="Oval 22">
            <a:extLst>
              <a:ext uri="{FF2B5EF4-FFF2-40B4-BE49-F238E27FC236}">
                <a16:creationId xmlns:a16="http://schemas.microsoft.com/office/drawing/2014/main" id="{3691F606-F2F2-3FBE-6B60-3F262C51A7D1}"/>
              </a:ext>
            </a:extLst>
          </p:cNvPr>
          <p:cNvSpPr/>
          <p:nvPr/>
        </p:nvSpPr>
        <p:spPr>
          <a:xfrm>
            <a:off x="7147267" y="188976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4" name="Picture 23" descr="A colorful circle with a black background&#10;&#10;Description automatically generated">
            <a:extLst>
              <a:ext uri="{FF2B5EF4-FFF2-40B4-BE49-F238E27FC236}">
                <a16:creationId xmlns:a16="http://schemas.microsoft.com/office/drawing/2014/main" id="{78FD63A5-C722-8E24-270A-19D846B8B38C}"/>
              </a:ext>
            </a:extLst>
          </p:cNvPr>
          <p:cNvPicPr>
            <a:picLocks noChangeAspect="1"/>
          </p:cNvPicPr>
          <p:nvPr/>
        </p:nvPicPr>
        <p:blipFill>
          <a:blip r:embed="rId6"/>
          <a:stretch>
            <a:fillRect/>
          </a:stretch>
        </p:blipFill>
        <p:spPr>
          <a:xfrm>
            <a:off x="7504668" y="2171152"/>
            <a:ext cx="760467" cy="760467"/>
          </a:xfrm>
          <a:prstGeom prst="rect">
            <a:avLst/>
          </a:prstGeom>
        </p:spPr>
      </p:pic>
      <p:sp>
        <p:nvSpPr>
          <p:cNvPr id="25" name="Flowchart: Terminator 24">
            <a:extLst>
              <a:ext uri="{FF2B5EF4-FFF2-40B4-BE49-F238E27FC236}">
                <a16:creationId xmlns:a16="http://schemas.microsoft.com/office/drawing/2014/main" id="{603E59E8-1C01-A0CB-F82F-EF8CC5AC9952}"/>
              </a:ext>
            </a:extLst>
          </p:cNvPr>
          <p:cNvSpPr/>
          <p:nvPr/>
        </p:nvSpPr>
        <p:spPr>
          <a:xfrm>
            <a:off x="9296058" y="4388124"/>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1L, 5L &amp; 18 L</a:t>
            </a:r>
          </a:p>
        </p:txBody>
      </p:sp>
      <p:sp>
        <p:nvSpPr>
          <p:cNvPr id="26" name="Oval 25">
            <a:extLst>
              <a:ext uri="{FF2B5EF4-FFF2-40B4-BE49-F238E27FC236}">
                <a16:creationId xmlns:a16="http://schemas.microsoft.com/office/drawing/2014/main" id="{CB7D7D7C-A848-D065-DADE-7F774EBCB62C}"/>
              </a:ext>
            </a:extLst>
          </p:cNvPr>
          <p:cNvSpPr/>
          <p:nvPr/>
        </p:nvSpPr>
        <p:spPr>
          <a:xfrm>
            <a:off x="8085817"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7" name="Picture 2">
            <a:extLst>
              <a:ext uri="{FF2B5EF4-FFF2-40B4-BE49-F238E27FC236}">
                <a16:creationId xmlns:a16="http://schemas.microsoft.com/office/drawing/2014/main" id="{E06B344A-381A-83F8-493E-CD20541423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6100" y="4197463"/>
            <a:ext cx="769957" cy="802955"/>
          </a:xfrm>
          <a:prstGeom prst="rect">
            <a:avLst/>
          </a:prstGeom>
          <a:noFill/>
          <a:extLst>
            <a:ext uri="{909E8E84-426E-40DD-AFC4-6F175D3DCCD1}">
              <a14:hiddenFill xmlns:a14="http://schemas.microsoft.com/office/drawing/2010/main">
                <a:solidFill>
                  <a:srgbClr val="FFFFFF"/>
                </a:solidFill>
              </a14:hiddenFill>
            </a:ext>
          </a:extLst>
        </p:spPr>
      </p:pic>
      <p:sp>
        <p:nvSpPr>
          <p:cNvPr id="29" name="Flowchart: Terminator 28">
            <a:extLst>
              <a:ext uri="{FF2B5EF4-FFF2-40B4-BE49-F238E27FC236}">
                <a16:creationId xmlns:a16="http://schemas.microsoft.com/office/drawing/2014/main" id="{59D04349-878C-B388-9ECC-0F94844FF023}"/>
              </a:ext>
            </a:extLst>
          </p:cNvPr>
          <p:cNvSpPr/>
          <p:nvPr/>
        </p:nvSpPr>
        <p:spPr>
          <a:xfrm>
            <a:off x="3635975" y="117527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Good Opacity</a:t>
            </a:r>
          </a:p>
        </p:txBody>
      </p:sp>
      <p:sp>
        <p:nvSpPr>
          <p:cNvPr id="30" name="Oval 29">
            <a:extLst>
              <a:ext uri="{FF2B5EF4-FFF2-40B4-BE49-F238E27FC236}">
                <a16:creationId xmlns:a16="http://schemas.microsoft.com/office/drawing/2014/main" id="{DB1728AF-9207-05EE-5285-7129FA4944EA}"/>
              </a:ext>
            </a:extLst>
          </p:cNvPr>
          <p:cNvSpPr/>
          <p:nvPr/>
        </p:nvSpPr>
        <p:spPr>
          <a:xfrm>
            <a:off x="5026497" y="712841"/>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31" name="Picture 30" descr="A black and white logo&#10;&#10;Description automatically generated">
            <a:extLst>
              <a:ext uri="{FF2B5EF4-FFF2-40B4-BE49-F238E27FC236}">
                <a16:creationId xmlns:a16="http://schemas.microsoft.com/office/drawing/2014/main" id="{52CC876E-EE69-F8DC-7977-11E6947A6D7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20833" y1="21250" x2="36111" y2="20000"/>
                        <a14:foregroundMark x1="37500" y1="21250" x2="33333" y2="21250"/>
                      </a14:backgroundRemoval>
                    </a14:imgEffect>
                  </a14:imgLayer>
                </a14:imgProps>
              </a:ext>
            </a:extLst>
          </a:blip>
          <a:stretch>
            <a:fillRect/>
          </a:stretch>
        </p:blipFill>
        <p:spPr>
          <a:xfrm>
            <a:off x="5380671" y="1006560"/>
            <a:ext cx="728717" cy="829880"/>
          </a:xfrm>
          <a:prstGeom prst="rect">
            <a:avLst/>
          </a:prstGeom>
        </p:spPr>
      </p:pic>
      <p:sp>
        <p:nvSpPr>
          <p:cNvPr id="32" name="TextBox 31">
            <a:extLst>
              <a:ext uri="{FF2B5EF4-FFF2-40B4-BE49-F238E27FC236}">
                <a16:creationId xmlns:a16="http://schemas.microsoft.com/office/drawing/2014/main" id="{CBBB3441-3F2C-8B27-02A7-A43F01E9C0B7}"/>
              </a:ext>
            </a:extLst>
          </p:cNvPr>
          <p:cNvSpPr txBox="1"/>
          <p:nvPr/>
        </p:nvSpPr>
        <p:spPr>
          <a:xfrm>
            <a:off x="3757271" y="6203061"/>
            <a:ext cx="4597399" cy="461665"/>
          </a:xfrm>
          <a:prstGeom prst="rect">
            <a:avLst/>
          </a:prstGeom>
          <a:noFill/>
        </p:spPr>
        <p:txBody>
          <a:bodyPr wrap="square">
            <a:spAutoFit/>
          </a:bodyPr>
          <a:lstStyle/>
          <a:p>
            <a:pPr algn="l" rtl="0" fontAlgn="base"/>
            <a:r>
              <a:rPr lang="en-US" sz="2400" i="1" dirty="0">
                <a:solidFill>
                  <a:schemeClr val="bg1"/>
                </a:solidFill>
              </a:rPr>
              <a:t>Click the product to learn more. </a:t>
            </a:r>
          </a:p>
        </p:txBody>
      </p:sp>
    </p:spTree>
    <p:extLst>
      <p:ext uri="{BB962C8B-B14F-4D97-AF65-F5344CB8AC3E}">
        <p14:creationId xmlns:p14="http://schemas.microsoft.com/office/powerpoint/2010/main" val="32398355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Beautiful view of the interior of an old abandoned building">
            <a:extLst>
              <a:ext uri="{FF2B5EF4-FFF2-40B4-BE49-F238E27FC236}">
                <a16:creationId xmlns:a16="http://schemas.microsoft.com/office/drawing/2014/main" id="{01330EFD-CDD0-CF76-6B7B-B0569AF9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6" y="0"/>
            <a:ext cx="1219633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Diagonal Corners Rounded 1">
            <a:extLst>
              <a:ext uri="{FF2B5EF4-FFF2-40B4-BE49-F238E27FC236}">
                <a16:creationId xmlns:a16="http://schemas.microsoft.com/office/drawing/2014/main" id="{3222464A-0749-68C2-611E-AB3E1A134F44}"/>
              </a:ext>
            </a:extLst>
          </p:cNvPr>
          <p:cNvSpPr/>
          <p:nvPr/>
        </p:nvSpPr>
        <p:spPr>
          <a:xfrm flipH="1">
            <a:off x="582738" y="540120"/>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Living Room</a:t>
            </a:r>
          </a:p>
        </p:txBody>
      </p:sp>
      <p:sp>
        <p:nvSpPr>
          <p:cNvPr id="3" name="Rectangle: Rounded Corners 2">
            <a:extLst>
              <a:ext uri="{FF2B5EF4-FFF2-40B4-BE49-F238E27FC236}">
                <a16:creationId xmlns:a16="http://schemas.microsoft.com/office/drawing/2014/main" id="{EC91815F-D302-D5E8-189C-E066500975B0}"/>
              </a:ext>
            </a:extLst>
          </p:cNvPr>
          <p:cNvSpPr/>
          <p:nvPr/>
        </p:nvSpPr>
        <p:spPr>
          <a:xfrm>
            <a:off x="409889" y="348979"/>
            <a:ext cx="1866900" cy="1892300"/>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Tree>
    <p:extLst>
      <p:ext uri="{BB962C8B-B14F-4D97-AF65-F5344CB8AC3E}">
        <p14:creationId xmlns:p14="http://schemas.microsoft.com/office/powerpoint/2010/main" val="3252052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DC1455-7B65-F84B-779E-F3E49227B0B2}"/>
              </a:ext>
            </a:extLst>
          </p:cNvPr>
          <p:cNvPicPr>
            <a:picLocks noChangeAspect="1"/>
          </p:cNvPicPr>
          <p:nvPr/>
        </p:nvPicPr>
        <p:blipFill rotWithShape="1">
          <a:blip r:embed="rId3"/>
          <a:srcRect t="15739" b="-4975"/>
          <a:stretch/>
        </p:blipFill>
        <p:spPr>
          <a:xfrm>
            <a:off x="-30809" y="1"/>
            <a:ext cx="12253617" cy="7289801"/>
          </a:xfrm>
          <a:prstGeom prst="rect">
            <a:avLst/>
          </a:prstGeom>
        </p:spPr>
      </p:pic>
      <p:sp>
        <p:nvSpPr>
          <p:cNvPr id="3" name="TextBox 2">
            <a:extLst>
              <a:ext uri="{FF2B5EF4-FFF2-40B4-BE49-F238E27FC236}">
                <a16:creationId xmlns:a16="http://schemas.microsoft.com/office/drawing/2014/main" id="{11BB7C5E-5F9A-8BAA-EF42-21065108D738}"/>
              </a:ext>
            </a:extLst>
          </p:cNvPr>
          <p:cNvSpPr txBox="1"/>
          <p:nvPr/>
        </p:nvSpPr>
        <p:spPr>
          <a:xfrm>
            <a:off x="361951" y="185580"/>
            <a:ext cx="8496299" cy="461665"/>
          </a:xfrm>
          <a:prstGeom prst="rect">
            <a:avLst/>
          </a:prstGeom>
          <a:noFill/>
        </p:spPr>
        <p:txBody>
          <a:bodyPr wrap="square">
            <a:spAutoFit/>
          </a:bodyPr>
          <a:lstStyle/>
          <a:p>
            <a:r>
              <a:rPr lang="en-US" sz="2400" dirty="0"/>
              <a:t>Introduction</a:t>
            </a:r>
          </a:p>
        </p:txBody>
      </p:sp>
      <p:sp>
        <p:nvSpPr>
          <p:cNvPr id="4" name="TextBox 3">
            <a:extLst>
              <a:ext uri="{FF2B5EF4-FFF2-40B4-BE49-F238E27FC236}">
                <a16:creationId xmlns:a16="http://schemas.microsoft.com/office/drawing/2014/main" id="{85DED006-17EA-118E-01F3-378C9CDC5343}"/>
              </a:ext>
            </a:extLst>
          </p:cNvPr>
          <p:cNvSpPr txBox="1"/>
          <p:nvPr/>
        </p:nvSpPr>
        <p:spPr>
          <a:xfrm>
            <a:off x="565227" y="1277296"/>
            <a:ext cx="5010151" cy="107721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3200" b="1" dirty="0"/>
              <a:t>Dulux Inspire Interior – Smooth Sheen</a:t>
            </a:r>
          </a:p>
        </p:txBody>
      </p:sp>
      <p:sp>
        <p:nvSpPr>
          <p:cNvPr id="6" name="Callout: Line 5">
            <a:extLst>
              <a:ext uri="{FF2B5EF4-FFF2-40B4-BE49-F238E27FC236}">
                <a16:creationId xmlns:a16="http://schemas.microsoft.com/office/drawing/2014/main" id="{5E9FA391-7DEE-A91C-6648-285191FB8CDD}"/>
              </a:ext>
            </a:extLst>
          </p:cNvPr>
          <p:cNvSpPr/>
          <p:nvPr/>
        </p:nvSpPr>
        <p:spPr>
          <a:xfrm>
            <a:off x="4356250" y="2937590"/>
            <a:ext cx="2920999" cy="707311"/>
          </a:xfrm>
          <a:prstGeom prst="borderCallout1">
            <a:avLst>
              <a:gd name="adj1" fmla="val 18750"/>
              <a:gd name="adj2" fmla="val -586"/>
              <a:gd name="adj3" fmla="val 62225"/>
              <a:gd name="adj4" fmla="val -4007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err="1">
                <a:latin typeface="Open Sans"/>
                <a:ea typeface="Open Sans"/>
                <a:cs typeface="Open Sans"/>
              </a:rPr>
              <a:t>ChromaBrite</a:t>
            </a:r>
            <a:r>
              <a:rPr lang="en-SG" sz="2133" dirty="0">
                <a:latin typeface="Open Sans"/>
                <a:ea typeface="Open Sans"/>
                <a:cs typeface="Open Sans"/>
              </a:rPr>
              <a:t> technology </a:t>
            </a:r>
            <a:endParaRPr lang="en-IN" sz="2133" dirty="0"/>
          </a:p>
        </p:txBody>
      </p:sp>
      <p:sp>
        <p:nvSpPr>
          <p:cNvPr id="7" name="Callout: Line 6">
            <a:extLst>
              <a:ext uri="{FF2B5EF4-FFF2-40B4-BE49-F238E27FC236}">
                <a16:creationId xmlns:a16="http://schemas.microsoft.com/office/drawing/2014/main" id="{0D4AA892-7BB8-CEA2-57A5-C601CDC3570D}"/>
              </a:ext>
            </a:extLst>
          </p:cNvPr>
          <p:cNvSpPr/>
          <p:nvPr/>
        </p:nvSpPr>
        <p:spPr>
          <a:xfrm>
            <a:off x="4356251" y="3938265"/>
            <a:ext cx="2920999" cy="420415"/>
          </a:xfrm>
          <a:prstGeom prst="borderCallout1">
            <a:avLst>
              <a:gd name="adj1" fmla="val 18750"/>
              <a:gd name="adj2" fmla="val -586"/>
              <a:gd name="adj3" fmla="val 85313"/>
              <a:gd name="adj4" fmla="val -3659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Mid Sheen finish</a:t>
            </a:r>
            <a:endParaRPr lang="en-IN" sz="2133" dirty="0"/>
          </a:p>
        </p:txBody>
      </p:sp>
      <p:sp>
        <p:nvSpPr>
          <p:cNvPr id="8" name="Callout: Line 7">
            <a:extLst>
              <a:ext uri="{FF2B5EF4-FFF2-40B4-BE49-F238E27FC236}">
                <a16:creationId xmlns:a16="http://schemas.microsoft.com/office/drawing/2014/main" id="{604CF9A3-B7F5-8601-CB3B-9579DBB522D1}"/>
              </a:ext>
            </a:extLst>
          </p:cNvPr>
          <p:cNvSpPr/>
          <p:nvPr/>
        </p:nvSpPr>
        <p:spPr>
          <a:xfrm>
            <a:off x="4356251" y="4626411"/>
            <a:ext cx="2920999" cy="420415"/>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Long lasting protection </a:t>
            </a:r>
            <a:endParaRPr lang="en-IN" sz="2133" dirty="0"/>
          </a:p>
        </p:txBody>
      </p:sp>
      <p:pic>
        <p:nvPicPr>
          <p:cNvPr id="10" name="Picture 9">
            <a:extLst>
              <a:ext uri="{FF2B5EF4-FFF2-40B4-BE49-F238E27FC236}">
                <a16:creationId xmlns:a16="http://schemas.microsoft.com/office/drawing/2014/main" id="{B58F9656-FDBD-EAB1-89FD-5910E907232B}"/>
              </a:ext>
            </a:extLst>
          </p:cNvPr>
          <p:cNvPicPr>
            <a:picLocks noChangeAspect="1"/>
          </p:cNvPicPr>
          <p:nvPr/>
        </p:nvPicPr>
        <p:blipFill rotWithShape="1">
          <a:blip r:embed="rId4"/>
          <a:srcRect t="5286" b="5286"/>
          <a:stretch/>
        </p:blipFill>
        <p:spPr>
          <a:xfrm>
            <a:off x="874060" y="2857824"/>
            <a:ext cx="2720041" cy="3405448"/>
          </a:xfrm>
          <a:prstGeom prst="rect">
            <a:avLst/>
          </a:prstGeom>
          <a:effectLst>
            <a:outerShdw blurRad="76200" dist="495300" dir="19860000" sy="23000" kx="-1200000" algn="bl" rotWithShape="0">
              <a:prstClr val="black">
                <a:alpha val="20000"/>
              </a:prstClr>
            </a:outerShdw>
          </a:effectLst>
        </p:spPr>
      </p:pic>
      <p:pic>
        <p:nvPicPr>
          <p:cNvPr id="11" name="Picture 10">
            <a:extLst>
              <a:ext uri="{FF2B5EF4-FFF2-40B4-BE49-F238E27FC236}">
                <a16:creationId xmlns:a16="http://schemas.microsoft.com/office/drawing/2014/main" id="{FB18AC05-3B37-4786-4F58-56A92C5EBD08}"/>
              </a:ext>
            </a:extLst>
          </p:cNvPr>
          <p:cNvPicPr>
            <a:picLocks noChangeAspect="1"/>
          </p:cNvPicPr>
          <p:nvPr/>
        </p:nvPicPr>
        <p:blipFill>
          <a:blip r:embed="rId5"/>
          <a:stretch>
            <a:fillRect/>
          </a:stretch>
        </p:blipFill>
        <p:spPr>
          <a:xfrm>
            <a:off x="8597903" y="3075402"/>
            <a:ext cx="1557077" cy="1725724"/>
          </a:xfrm>
          <a:prstGeom prst="rect">
            <a:avLst/>
          </a:prstGeom>
        </p:spPr>
      </p:pic>
    </p:spTree>
    <p:extLst>
      <p:ext uri="{BB962C8B-B14F-4D97-AF65-F5344CB8AC3E}">
        <p14:creationId xmlns:p14="http://schemas.microsoft.com/office/powerpoint/2010/main" val="3428943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5B3861-70C2-FFE8-F029-255D13AB5C44}"/>
              </a:ext>
            </a:extLst>
          </p:cNvPr>
          <p:cNvPicPr>
            <a:picLocks noChangeAspect="1"/>
          </p:cNvPicPr>
          <p:nvPr/>
        </p:nvPicPr>
        <p:blipFill rotWithShape="1">
          <a:blip r:embed="rId3"/>
          <a:srcRect t="15739" b="-4975"/>
          <a:stretch/>
        </p:blipFill>
        <p:spPr>
          <a:xfrm>
            <a:off x="-30809" y="1"/>
            <a:ext cx="12253617" cy="7289801"/>
          </a:xfrm>
          <a:prstGeom prst="rect">
            <a:avLst/>
          </a:prstGeom>
        </p:spPr>
      </p:pic>
      <p:pic>
        <p:nvPicPr>
          <p:cNvPr id="3" name="Picture 2">
            <a:extLst>
              <a:ext uri="{FF2B5EF4-FFF2-40B4-BE49-F238E27FC236}">
                <a16:creationId xmlns:a16="http://schemas.microsoft.com/office/drawing/2014/main" id="{1FE8FF8C-B784-F343-014F-2B09FB617BF0}"/>
              </a:ext>
            </a:extLst>
          </p:cNvPr>
          <p:cNvPicPr>
            <a:picLocks noChangeAspect="1"/>
          </p:cNvPicPr>
          <p:nvPr/>
        </p:nvPicPr>
        <p:blipFill>
          <a:blip r:embed="rId4"/>
          <a:srcRect/>
          <a:stretch/>
        </p:blipFill>
        <p:spPr>
          <a:xfrm>
            <a:off x="4204349" y="2343648"/>
            <a:ext cx="5335875" cy="3915464"/>
          </a:xfrm>
          <a:prstGeom prst="rect">
            <a:avLst/>
          </a:prstGeom>
          <a:effectLst>
            <a:outerShdw blurRad="76200" dist="495300" dir="19860000" sy="23000" kx="-1200000" algn="bl" rotWithShape="0">
              <a:prstClr val="black">
                <a:alpha val="20000"/>
              </a:prstClr>
            </a:outerShdw>
          </a:effectLst>
        </p:spPr>
      </p:pic>
      <p:sp>
        <p:nvSpPr>
          <p:cNvPr id="4" name="TextBox 3">
            <a:extLst>
              <a:ext uri="{FF2B5EF4-FFF2-40B4-BE49-F238E27FC236}">
                <a16:creationId xmlns:a16="http://schemas.microsoft.com/office/drawing/2014/main" id="{98406972-7A12-E447-3395-870F1C54F1AA}"/>
              </a:ext>
            </a:extLst>
          </p:cNvPr>
          <p:cNvSpPr txBox="1"/>
          <p:nvPr/>
        </p:nvSpPr>
        <p:spPr>
          <a:xfrm>
            <a:off x="214037" y="248476"/>
            <a:ext cx="8496299" cy="461665"/>
          </a:xfrm>
          <a:prstGeom prst="rect">
            <a:avLst/>
          </a:prstGeom>
          <a:noFill/>
        </p:spPr>
        <p:txBody>
          <a:bodyPr wrap="square">
            <a:spAutoFit/>
          </a:bodyPr>
          <a:lstStyle/>
          <a:p>
            <a:r>
              <a:rPr lang="en-US" sz="2400" dirty="0"/>
              <a:t>Features</a:t>
            </a:r>
          </a:p>
        </p:txBody>
      </p:sp>
      <p:sp>
        <p:nvSpPr>
          <p:cNvPr id="10" name="Flowchart: Terminator 9">
            <a:extLst>
              <a:ext uri="{FF2B5EF4-FFF2-40B4-BE49-F238E27FC236}">
                <a16:creationId xmlns:a16="http://schemas.microsoft.com/office/drawing/2014/main" id="{E9B7BED0-61EF-0064-DFB8-9E85315C81B9}"/>
              </a:ext>
            </a:extLst>
          </p:cNvPr>
          <p:cNvSpPr/>
          <p:nvPr/>
        </p:nvSpPr>
        <p:spPr>
          <a:xfrm>
            <a:off x="509125" y="4205991"/>
            <a:ext cx="1771072" cy="781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Finish: Mid Sheen </a:t>
            </a:r>
          </a:p>
        </p:txBody>
      </p:sp>
      <p:sp>
        <p:nvSpPr>
          <p:cNvPr id="11" name="Oval 10">
            <a:extLst>
              <a:ext uri="{FF2B5EF4-FFF2-40B4-BE49-F238E27FC236}">
                <a16:creationId xmlns:a16="http://schemas.microsoft.com/office/drawing/2014/main" id="{F5772F72-7A7B-0780-6B41-6D1C4D016170}"/>
              </a:ext>
            </a:extLst>
          </p:cNvPr>
          <p:cNvSpPr/>
          <p:nvPr/>
        </p:nvSpPr>
        <p:spPr>
          <a:xfrm>
            <a:off x="2175475"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2" name="Picture 4">
            <a:extLst>
              <a:ext uri="{FF2B5EF4-FFF2-40B4-BE49-F238E27FC236}">
                <a16:creationId xmlns:a16="http://schemas.microsoft.com/office/drawing/2014/main" id="{17DEAC9D-1705-7E82-23DB-D012F91A78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4385" y="4196674"/>
            <a:ext cx="745609" cy="768204"/>
          </a:xfrm>
          <a:prstGeom prst="rect">
            <a:avLst/>
          </a:prstGeom>
          <a:noFill/>
          <a:extLst>
            <a:ext uri="{909E8E84-426E-40DD-AFC4-6F175D3DCCD1}">
              <a14:hiddenFill xmlns:a14="http://schemas.microsoft.com/office/drawing/2010/main">
                <a:solidFill>
                  <a:srgbClr val="FFFFFF"/>
                </a:solidFill>
              </a14:hiddenFill>
            </a:ext>
          </a:extLst>
        </p:spPr>
      </p:pic>
      <p:sp>
        <p:nvSpPr>
          <p:cNvPr id="13" name="Flowchart: Terminator 12">
            <a:extLst>
              <a:ext uri="{FF2B5EF4-FFF2-40B4-BE49-F238E27FC236}">
                <a16:creationId xmlns:a16="http://schemas.microsoft.com/office/drawing/2014/main" id="{D18D5B59-5BAE-702F-9EC9-0BCD47EFB8BC}"/>
              </a:ext>
            </a:extLst>
          </p:cNvPr>
          <p:cNvSpPr/>
          <p:nvPr/>
        </p:nvSpPr>
        <p:spPr>
          <a:xfrm>
            <a:off x="1255978" y="244729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Coverage: </a:t>
            </a:r>
          </a:p>
          <a:p>
            <a:pPr algn="ctr"/>
            <a:r>
              <a:rPr lang="en-IN" sz="1467" dirty="0"/>
              <a:t>10-11 mt</a:t>
            </a:r>
            <a:r>
              <a:rPr lang="en-IN" sz="1467" baseline="30000" dirty="0"/>
              <a:t>2</a:t>
            </a:r>
            <a:r>
              <a:rPr lang="en-IN" sz="1467" dirty="0"/>
              <a:t>/Lt</a:t>
            </a:r>
          </a:p>
        </p:txBody>
      </p:sp>
      <p:sp>
        <p:nvSpPr>
          <p:cNvPr id="14" name="Oval 13">
            <a:extLst>
              <a:ext uri="{FF2B5EF4-FFF2-40B4-BE49-F238E27FC236}">
                <a16:creationId xmlns:a16="http://schemas.microsoft.com/office/drawing/2014/main" id="{D5E85B03-FED4-AC4B-F9A9-8356C713BEB3}"/>
              </a:ext>
            </a:extLst>
          </p:cNvPr>
          <p:cNvSpPr/>
          <p:nvPr/>
        </p:nvSpPr>
        <p:spPr>
          <a:xfrm>
            <a:off x="2645774" y="194178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grpSp>
        <p:nvGrpSpPr>
          <p:cNvPr id="15" name="Group 14">
            <a:extLst>
              <a:ext uri="{FF2B5EF4-FFF2-40B4-BE49-F238E27FC236}">
                <a16:creationId xmlns:a16="http://schemas.microsoft.com/office/drawing/2014/main" id="{91FDD8F1-8546-715F-97F9-E4F1B658737B}"/>
              </a:ext>
            </a:extLst>
          </p:cNvPr>
          <p:cNvGrpSpPr/>
          <p:nvPr/>
        </p:nvGrpSpPr>
        <p:grpSpPr>
          <a:xfrm>
            <a:off x="3023977" y="2343650"/>
            <a:ext cx="729177" cy="624721"/>
            <a:chOff x="2589132" y="899362"/>
            <a:chExt cx="546883" cy="468541"/>
          </a:xfrm>
        </p:grpSpPr>
        <p:cxnSp>
          <p:nvCxnSpPr>
            <p:cNvPr id="16" name="Connector: Elbow 15">
              <a:extLst>
                <a:ext uri="{FF2B5EF4-FFF2-40B4-BE49-F238E27FC236}">
                  <a16:creationId xmlns:a16="http://schemas.microsoft.com/office/drawing/2014/main" id="{8383411D-F8FC-6396-1761-0C19CC97D26C}"/>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C7E18F39-79FE-94B3-D47F-A59940FD6EFF}"/>
                </a:ext>
              </a:extLst>
            </p:cNvPr>
            <p:cNvSpPr txBox="1"/>
            <p:nvPr/>
          </p:nvSpPr>
          <p:spPr>
            <a:xfrm>
              <a:off x="2681991" y="1016000"/>
              <a:ext cx="454024" cy="299662"/>
            </a:xfrm>
            <a:prstGeom prst="rect">
              <a:avLst/>
            </a:prstGeom>
            <a:noFill/>
          </p:spPr>
          <p:txBody>
            <a:bodyPr wrap="square" lIns="0" tIns="0" rIns="0" bIns="0" rtlCol="0">
              <a:noAutofit/>
            </a:bodyPr>
            <a:lstStyle/>
            <a:p>
              <a:r>
                <a:rPr lang="en-IN" sz="1867" dirty="0">
                  <a:solidFill>
                    <a:schemeClr val="bg1"/>
                  </a:solidFill>
                </a:rPr>
                <a:t>mts</a:t>
              </a:r>
              <a:r>
                <a:rPr lang="en-IN" sz="1867" baseline="30000" dirty="0">
                  <a:solidFill>
                    <a:schemeClr val="bg1"/>
                  </a:solidFill>
                </a:rPr>
                <a:t>2</a:t>
              </a:r>
            </a:p>
          </p:txBody>
        </p:sp>
        <p:cxnSp>
          <p:nvCxnSpPr>
            <p:cNvPr id="18" name="Connector: Elbow 17">
              <a:extLst>
                <a:ext uri="{FF2B5EF4-FFF2-40B4-BE49-F238E27FC236}">
                  <a16:creationId xmlns:a16="http://schemas.microsoft.com/office/drawing/2014/main" id="{0BF65CD3-BF37-3798-5784-1F81693CE7C8}"/>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22" name="Flowchart: Terminator 21">
            <a:extLst>
              <a:ext uri="{FF2B5EF4-FFF2-40B4-BE49-F238E27FC236}">
                <a16:creationId xmlns:a16="http://schemas.microsoft.com/office/drawing/2014/main" id="{C0B79CF7-5197-F759-B21A-47C0992B2B02}"/>
              </a:ext>
            </a:extLst>
          </p:cNvPr>
          <p:cNvSpPr/>
          <p:nvPr/>
        </p:nvSpPr>
        <p:spPr>
          <a:xfrm>
            <a:off x="8354670" y="2285283"/>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1 Ready mix</a:t>
            </a:r>
          </a:p>
          <a:p>
            <a:pPr algn="r"/>
            <a:r>
              <a:rPr lang="en-IN" sz="1467" dirty="0"/>
              <a:t>&gt;2200 shades</a:t>
            </a:r>
          </a:p>
        </p:txBody>
      </p:sp>
      <p:sp>
        <p:nvSpPr>
          <p:cNvPr id="23" name="Oval 22">
            <a:extLst>
              <a:ext uri="{FF2B5EF4-FFF2-40B4-BE49-F238E27FC236}">
                <a16:creationId xmlns:a16="http://schemas.microsoft.com/office/drawing/2014/main" id="{3691F606-F2F2-3FBE-6B60-3F262C51A7D1}"/>
              </a:ext>
            </a:extLst>
          </p:cNvPr>
          <p:cNvSpPr/>
          <p:nvPr/>
        </p:nvSpPr>
        <p:spPr>
          <a:xfrm>
            <a:off x="7147267" y="188976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4" name="Picture 23" descr="A colorful circle with a black background&#10;&#10;Description automatically generated">
            <a:extLst>
              <a:ext uri="{FF2B5EF4-FFF2-40B4-BE49-F238E27FC236}">
                <a16:creationId xmlns:a16="http://schemas.microsoft.com/office/drawing/2014/main" id="{78FD63A5-C722-8E24-270A-19D846B8B38C}"/>
              </a:ext>
            </a:extLst>
          </p:cNvPr>
          <p:cNvPicPr>
            <a:picLocks noChangeAspect="1"/>
          </p:cNvPicPr>
          <p:nvPr/>
        </p:nvPicPr>
        <p:blipFill>
          <a:blip r:embed="rId6"/>
          <a:stretch>
            <a:fillRect/>
          </a:stretch>
        </p:blipFill>
        <p:spPr>
          <a:xfrm>
            <a:off x="7504668" y="2171152"/>
            <a:ext cx="760467" cy="760467"/>
          </a:xfrm>
          <a:prstGeom prst="rect">
            <a:avLst/>
          </a:prstGeom>
        </p:spPr>
      </p:pic>
      <p:sp>
        <p:nvSpPr>
          <p:cNvPr id="25" name="Flowchart: Terminator 24">
            <a:extLst>
              <a:ext uri="{FF2B5EF4-FFF2-40B4-BE49-F238E27FC236}">
                <a16:creationId xmlns:a16="http://schemas.microsoft.com/office/drawing/2014/main" id="{603E59E8-1C01-A0CB-F82F-EF8CC5AC9952}"/>
              </a:ext>
            </a:extLst>
          </p:cNvPr>
          <p:cNvSpPr/>
          <p:nvPr/>
        </p:nvSpPr>
        <p:spPr>
          <a:xfrm>
            <a:off x="9296058" y="4388124"/>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1L, 5L &amp; 18 L</a:t>
            </a:r>
          </a:p>
        </p:txBody>
      </p:sp>
      <p:sp>
        <p:nvSpPr>
          <p:cNvPr id="26" name="Oval 25">
            <a:extLst>
              <a:ext uri="{FF2B5EF4-FFF2-40B4-BE49-F238E27FC236}">
                <a16:creationId xmlns:a16="http://schemas.microsoft.com/office/drawing/2014/main" id="{CB7D7D7C-A848-D065-DADE-7F774EBCB62C}"/>
              </a:ext>
            </a:extLst>
          </p:cNvPr>
          <p:cNvSpPr/>
          <p:nvPr/>
        </p:nvSpPr>
        <p:spPr>
          <a:xfrm>
            <a:off x="8085817"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7" name="Picture 2">
            <a:extLst>
              <a:ext uri="{FF2B5EF4-FFF2-40B4-BE49-F238E27FC236}">
                <a16:creationId xmlns:a16="http://schemas.microsoft.com/office/drawing/2014/main" id="{E06B344A-381A-83F8-493E-CD20541423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6100" y="4197463"/>
            <a:ext cx="769957" cy="802955"/>
          </a:xfrm>
          <a:prstGeom prst="rect">
            <a:avLst/>
          </a:prstGeom>
          <a:noFill/>
          <a:extLst>
            <a:ext uri="{909E8E84-426E-40DD-AFC4-6F175D3DCCD1}">
              <a14:hiddenFill xmlns:a14="http://schemas.microsoft.com/office/drawing/2010/main">
                <a:solidFill>
                  <a:srgbClr val="FFFFFF"/>
                </a:solidFill>
              </a14:hiddenFill>
            </a:ext>
          </a:extLst>
        </p:spPr>
      </p:pic>
      <p:sp>
        <p:nvSpPr>
          <p:cNvPr id="29" name="Flowchart: Terminator 28">
            <a:extLst>
              <a:ext uri="{FF2B5EF4-FFF2-40B4-BE49-F238E27FC236}">
                <a16:creationId xmlns:a16="http://schemas.microsoft.com/office/drawing/2014/main" id="{59D04349-878C-B388-9ECC-0F94844FF023}"/>
              </a:ext>
            </a:extLst>
          </p:cNvPr>
          <p:cNvSpPr/>
          <p:nvPr/>
        </p:nvSpPr>
        <p:spPr>
          <a:xfrm>
            <a:off x="3635975" y="117527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Good Opacity</a:t>
            </a:r>
          </a:p>
        </p:txBody>
      </p:sp>
      <p:sp>
        <p:nvSpPr>
          <p:cNvPr id="30" name="Oval 29">
            <a:extLst>
              <a:ext uri="{FF2B5EF4-FFF2-40B4-BE49-F238E27FC236}">
                <a16:creationId xmlns:a16="http://schemas.microsoft.com/office/drawing/2014/main" id="{DB1728AF-9207-05EE-5285-7129FA4944EA}"/>
              </a:ext>
            </a:extLst>
          </p:cNvPr>
          <p:cNvSpPr/>
          <p:nvPr/>
        </p:nvSpPr>
        <p:spPr>
          <a:xfrm>
            <a:off x="5026497" y="712841"/>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31" name="Picture 30" descr="A black and white logo&#10;&#10;Description automatically generated">
            <a:extLst>
              <a:ext uri="{FF2B5EF4-FFF2-40B4-BE49-F238E27FC236}">
                <a16:creationId xmlns:a16="http://schemas.microsoft.com/office/drawing/2014/main" id="{52CC876E-EE69-F8DC-7977-11E6947A6D77}"/>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20833" y1="21250" x2="36111" y2="20000"/>
                        <a14:foregroundMark x1="37500" y1="21250" x2="33333" y2="21250"/>
                      </a14:backgroundRemoval>
                    </a14:imgEffect>
                  </a14:imgLayer>
                </a14:imgProps>
              </a:ext>
            </a:extLst>
          </a:blip>
          <a:stretch>
            <a:fillRect/>
          </a:stretch>
        </p:blipFill>
        <p:spPr>
          <a:xfrm>
            <a:off x="5380671" y="1006560"/>
            <a:ext cx="728717" cy="829880"/>
          </a:xfrm>
          <a:prstGeom prst="rect">
            <a:avLst/>
          </a:prstGeom>
        </p:spPr>
      </p:pic>
      <p:sp>
        <p:nvSpPr>
          <p:cNvPr id="5" name="TextBox 4">
            <a:extLst>
              <a:ext uri="{FF2B5EF4-FFF2-40B4-BE49-F238E27FC236}">
                <a16:creationId xmlns:a16="http://schemas.microsoft.com/office/drawing/2014/main" id="{9D85C10F-888D-C613-59D1-F61348F0D0E0}"/>
              </a:ext>
            </a:extLst>
          </p:cNvPr>
          <p:cNvSpPr txBox="1"/>
          <p:nvPr/>
        </p:nvSpPr>
        <p:spPr>
          <a:xfrm>
            <a:off x="3757271" y="6203061"/>
            <a:ext cx="4597399" cy="461665"/>
          </a:xfrm>
          <a:prstGeom prst="rect">
            <a:avLst/>
          </a:prstGeom>
          <a:noFill/>
        </p:spPr>
        <p:txBody>
          <a:bodyPr wrap="square">
            <a:spAutoFit/>
          </a:bodyPr>
          <a:lstStyle/>
          <a:p>
            <a:pPr algn="l" rtl="0" fontAlgn="base"/>
            <a:r>
              <a:rPr lang="en-US" sz="2400" i="1" dirty="0">
                <a:solidFill>
                  <a:schemeClr val="bg1"/>
                </a:solidFill>
              </a:rPr>
              <a:t>Click the product to learn more. </a:t>
            </a:r>
          </a:p>
        </p:txBody>
      </p:sp>
    </p:spTree>
    <p:extLst>
      <p:ext uri="{BB962C8B-B14F-4D97-AF65-F5344CB8AC3E}">
        <p14:creationId xmlns:p14="http://schemas.microsoft.com/office/powerpoint/2010/main" val="42685190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ree photo interior of hotel room in residence is furnished modernly. copy space background.">
            <a:extLst>
              <a:ext uri="{FF2B5EF4-FFF2-40B4-BE49-F238E27FC236}">
                <a16:creationId xmlns:a16="http://schemas.microsoft.com/office/drawing/2014/main" id="{35D743F0-20A4-17B8-F954-53A6A795B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6360"/>
          <a:stretch/>
        </p:blipFill>
        <p:spPr bwMode="auto">
          <a:xfrm>
            <a:off x="0"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Diagonal Corners Rounded 1">
            <a:extLst>
              <a:ext uri="{FF2B5EF4-FFF2-40B4-BE49-F238E27FC236}">
                <a16:creationId xmlns:a16="http://schemas.microsoft.com/office/drawing/2014/main" id="{314A0177-199A-31BA-8C5F-1EC0D23F50E3}"/>
              </a:ext>
            </a:extLst>
          </p:cNvPr>
          <p:cNvSpPr/>
          <p:nvPr/>
        </p:nvSpPr>
        <p:spPr>
          <a:xfrm flipH="1">
            <a:off x="388747" y="419740"/>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t>Bedroom 1</a:t>
            </a:r>
            <a:endParaRPr lang="en-GB" sz="1600" dirty="0"/>
          </a:p>
        </p:txBody>
      </p:sp>
      <p:sp>
        <p:nvSpPr>
          <p:cNvPr id="3" name="Rectangle: Rounded Corners 2">
            <a:extLst>
              <a:ext uri="{FF2B5EF4-FFF2-40B4-BE49-F238E27FC236}">
                <a16:creationId xmlns:a16="http://schemas.microsoft.com/office/drawing/2014/main" id="{CA82DB75-DAEA-F007-AAF7-AB8A30FCE04F}"/>
              </a:ext>
            </a:extLst>
          </p:cNvPr>
          <p:cNvSpPr/>
          <p:nvPr/>
        </p:nvSpPr>
        <p:spPr>
          <a:xfrm>
            <a:off x="215901" y="228601"/>
            <a:ext cx="1866900" cy="1892300"/>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Tree>
    <p:extLst>
      <p:ext uri="{BB962C8B-B14F-4D97-AF65-F5344CB8AC3E}">
        <p14:creationId xmlns:p14="http://schemas.microsoft.com/office/powerpoint/2010/main" val="35413240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924BC2-2EE7-6654-A922-3A8DB13A2201}"/>
              </a:ext>
            </a:extLst>
          </p:cNvPr>
          <p:cNvPicPr>
            <a:picLocks noChangeAspect="1"/>
          </p:cNvPicPr>
          <p:nvPr/>
        </p:nvPicPr>
        <p:blipFill rotWithShape="1">
          <a:blip r:embed="rId3"/>
          <a:srcRect t="15739" b="-4975"/>
          <a:stretch/>
        </p:blipFill>
        <p:spPr>
          <a:xfrm>
            <a:off x="-30809" y="1"/>
            <a:ext cx="12253617" cy="7289801"/>
          </a:xfrm>
          <a:prstGeom prst="rect">
            <a:avLst/>
          </a:prstGeom>
        </p:spPr>
      </p:pic>
      <p:sp>
        <p:nvSpPr>
          <p:cNvPr id="3" name="TextBox 2">
            <a:extLst>
              <a:ext uri="{FF2B5EF4-FFF2-40B4-BE49-F238E27FC236}">
                <a16:creationId xmlns:a16="http://schemas.microsoft.com/office/drawing/2014/main" id="{38A1FB82-6263-F375-6267-CA7397C19286}"/>
              </a:ext>
            </a:extLst>
          </p:cNvPr>
          <p:cNvSpPr txBox="1"/>
          <p:nvPr/>
        </p:nvSpPr>
        <p:spPr>
          <a:xfrm>
            <a:off x="361951" y="185580"/>
            <a:ext cx="8496299" cy="461665"/>
          </a:xfrm>
          <a:prstGeom prst="rect">
            <a:avLst/>
          </a:prstGeom>
          <a:noFill/>
        </p:spPr>
        <p:txBody>
          <a:bodyPr wrap="square">
            <a:spAutoFit/>
          </a:bodyPr>
          <a:lstStyle/>
          <a:p>
            <a:r>
              <a:rPr lang="en-US" sz="2400" dirty="0"/>
              <a:t>Introduction</a:t>
            </a:r>
          </a:p>
        </p:txBody>
      </p:sp>
      <p:sp>
        <p:nvSpPr>
          <p:cNvPr id="4" name="TextBox 3">
            <a:extLst>
              <a:ext uri="{FF2B5EF4-FFF2-40B4-BE49-F238E27FC236}">
                <a16:creationId xmlns:a16="http://schemas.microsoft.com/office/drawing/2014/main" id="{45654A53-4035-B4C3-ED46-95F92E68C8F9}"/>
              </a:ext>
            </a:extLst>
          </p:cNvPr>
          <p:cNvSpPr txBox="1"/>
          <p:nvPr/>
        </p:nvSpPr>
        <p:spPr>
          <a:xfrm>
            <a:off x="793751" y="1442909"/>
            <a:ext cx="3428395" cy="107721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3200" b="1" dirty="0"/>
              <a:t>Dulux Inspire Interior – Matt</a:t>
            </a:r>
          </a:p>
        </p:txBody>
      </p:sp>
      <p:pic>
        <p:nvPicPr>
          <p:cNvPr id="5" name="Picture 4">
            <a:extLst>
              <a:ext uri="{FF2B5EF4-FFF2-40B4-BE49-F238E27FC236}">
                <a16:creationId xmlns:a16="http://schemas.microsoft.com/office/drawing/2014/main" id="{FFFAC62C-7894-4445-FA64-5F139EF33CD4}"/>
              </a:ext>
            </a:extLst>
          </p:cNvPr>
          <p:cNvPicPr>
            <a:picLocks noChangeAspect="1"/>
          </p:cNvPicPr>
          <p:nvPr/>
        </p:nvPicPr>
        <p:blipFill>
          <a:blip r:embed="rId4"/>
          <a:srcRect/>
          <a:stretch/>
        </p:blipFill>
        <p:spPr>
          <a:xfrm>
            <a:off x="1218341" y="3080183"/>
            <a:ext cx="4171712" cy="2951784"/>
          </a:xfrm>
          <a:prstGeom prst="rect">
            <a:avLst/>
          </a:prstGeom>
          <a:effectLst>
            <a:outerShdw blurRad="76200" dist="495300" dir="19860000" sy="23000" kx="-1200000" algn="bl" rotWithShape="0">
              <a:prstClr val="black">
                <a:alpha val="20000"/>
              </a:prstClr>
            </a:outerShdw>
          </a:effectLst>
        </p:spPr>
      </p:pic>
      <p:sp>
        <p:nvSpPr>
          <p:cNvPr id="6" name="Callout: Line 5">
            <a:extLst>
              <a:ext uri="{FF2B5EF4-FFF2-40B4-BE49-F238E27FC236}">
                <a16:creationId xmlns:a16="http://schemas.microsoft.com/office/drawing/2014/main" id="{75921505-C36D-F626-2D15-9D8D2C896B53}"/>
              </a:ext>
            </a:extLst>
          </p:cNvPr>
          <p:cNvSpPr/>
          <p:nvPr/>
        </p:nvSpPr>
        <p:spPr>
          <a:xfrm>
            <a:off x="4356250" y="2937590"/>
            <a:ext cx="2920999" cy="707311"/>
          </a:xfrm>
          <a:prstGeom prst="borderCallout1">
            <a:avLst>
              <a:gd name="adj1" fmla="val 18750"/>
              <a:gd name="adj2" fmla="val -586"/>
              <a:gd name="adj3" fmla="val 81976"/>
              <a:gd name="adj4" fmla="val -4094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err="1">
                <a:latin typeface="Open Sans"/>
                <a:ea typeface="Open Sans"/>
                <a:cs typeface="Open Sans"/>
              </a:rPr>
              <a:t>ChromaBrite</a:t>
            </a:r>
            <a:r>
              <a:rPr lang="en-SG" sz="2133" dirty="0">
                <a:latin typeface="Open Sans"/>
                <a:ea typeface="Open Sans"/>
                <a:cs typeface="Open Sans"/>
              </a:rPr>
              <a:t> technology </a:t>
            </a:r>
            <a:endParaRPr lang="en-IN" sz="2133" dirty="0"/>
          </a:p>
        </p:txBody>
      </p:sp>
      <p:sp>
        <p:nvSpPr>
          <p:cNvPr id="7" name="Callout: Line 6">
            <a:extLst>
              <a:ext uri="{FF2B5EF4-FFF2-40B4-BE49-F238E27FC236}">
                <a16:creationId xmlns:a16="http://schemas.microsoft.com/office/drawing/2014/main" id="{2D623970-BD82-7B31-2682-57755837ED9E}"/>
              </a:ext>
            </a:extLst>
          </p:cNvPr>
          <p:cNvSpPr/>
          <p:nvPr/>
        </p:nvSpPr>
        <p:spPr>
          <a:xfrm>
            <a:off x="4356251" y="3938265"/>
            <a:ext cx="2920999" cy="420415"/>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Matt Finish</a:t>
            </a:r>
            <a:endParaRPr lang="en-IN" sz="2133" dirty="0"/>
          </a:p>
        </p:txBody>
      </p:sp>
      <p:sp>
        <p:nvSpPr>
          <p:cNvPr id="8" name="Callout: Line 7">
            <a:extLst>
              <a:ext uri="{FF2B5EF4-FFF2-40B4-BE49-F238E27FC236}">
                <a16:creationId xmlns:a16="http://schemas.microsoft.com/office/drawing/2014/main" id="{31817B7D-A511-97E8-87A1-568FE648EDA1}"/>
              </a:ext>
            </a:extLst>
          </p:cNvPr>
          <p:cNvSpPr/>
          <p:nvPr/>
        </p:nvSpPr>
        <p:spPr>
          <a:xfrm>
            <a:off x="4356251" y="4626411"/>
            <a:ext cx="2920999" cy="420415"/>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Long lasting protection </a:t>
            </a:r>
            <a:endParaRPr lang="en-IN" sz="2133" dirty="0"/>
          </a:p>
        </p:txBody>
      </p:sp>
      <p:pic>
        <p:nvPicPr>
          <p:cNvPr id="12" name="Picture 11" descr="Logo, company name&#10;&#10;Description automatically generated">
            <a:extLst>
              <a:ext uri="{FF2B5EF4-FFF2-40B4-BE49-F238E27FC236}">
                <a16:creationId xmlns:a16="http://schemas.microsoft.com/office/drawing/2014/main" id="{E6010D4D-EA20-34E7-A3F4-424569ECF5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7413" y="1805605"/>
            <a:ext cx="3985996" cy="3985996"/>
          </a:xfrm>
          <a:prstGeom prst="rect">
            <a:avLst/>
          </a:prstGeom>
        </p:spPr>
      </p:pic>
    </p:spTree>
    <p:extLst>
      <p:ext uri="{BB962C8B-B14F-4D97-AF65-F5344CB8AC3E}">
        <p14:creationId xmlns:p14="http://schemas.microsoft.com/office/powerpoint/2010/main" val="2757182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8FCDDB-9D9A-F251-8F09-8B0E811BB1D7}"/>
              </a:ext>
            </a:extLst>
          </p:cNvPr>
          <p:cNvPicPr>
            <a:picLocks noChangeAspect="1"/>
          </p:cNvPicPr>
          <p:nvPr/>
        </p:nvPicPr>
        <p:blipFill rotWithShape="1">
          <a:blip r:embed="rId3"/>
          <a:srcRect t="15739" b="-4975"/>
          <a:stretch/>
        </p:blipFill>
        <p:spPr>
          <a:xfrm>
            <a:off x="-30809" y="1"/>
            <a:ext cx="12253617" cy="7289801"/>
          </a:xfrm>
          <a:prstGeom prst="rect">
            <a:avLst/>
          </a:prstGeom>
        </p:spPr>
      </p:pic>
      <p:pic>
        <p:nvPicPr>
          <p:cNvPr id="3" name="Picture 2">
            <a:extLst>
              <a:ext uri="{FF2B5EF4-FFF2-40B4-BE49-F238E27FC236}">
                <a16:creationId xmlns:a16="http://schemas.microsoft.com/office/drawing/2014/main" id="{32D2C18C-FDC4-0300-FB91-1C7D355FF448}"/>
              </a:ext>
            </a:extLst>
          </p:cNvPr>
          <p:cNvPicPr>
            <a:picLocks noChangeAspect="1"/>
          </p:cNvPicPr>
          <p:nvPr/>
        </p:nvPicPr>
        <p:blipFill>
          <a:blip r:embed="rId4"/>
          <a:srcRect/>
          <a:stretch/>
        </p:blipFill>
        <p:spPr>
          <a:xfrm>
            <a:off x="4176171" y="2358785"/>
            <a:ext cx="7515767" cy="3742419"/>
          </a:xfrm>
          <a:prstGeom prst="rect">
            <a:avLst/>
          </a:prstGeom>
          <a:effectLst>
            <a:outerShdw blurRad="76200" dist="495300" dir="19860000" sy="23000" kx="-1200000" algn="bl" rotWithShape="0">
              <a:prstClr val="black">
                <a:alpha val="20000"/>
              </a:prstClr>
            </a:outerShdw>
          </a:effectLst>
        </p:spPr>
      </p:pic>
      <p:sp>
        <p:nvSpPr>
          <p:cNvPr id="4" name="TextBox 3">
            <a:extLst>
              <a:ext uri="{FF2B5EF4-FFF2-40B4-BE49-F238E27FC236}">
                <a16:creationId xmlns:a16="http://schemas.microsoft.com/office/drawing/2014/main" id="{61A1D354-8F2A-0BA4-AE4E-2B4385665B5A}"/>
              </a:ext>
            </a:extLst>
          </p:cNvPr>
          <p:cNvSpPr txBox="1"/>
          <p:nvPr/>
        </p:nvSpPr>
        <p:spPr>
          <a:xfrm>
            <a:off x="214037" y="248476"/>
            <a:ext cx="8496299" cy="461665"/>
          </a:xfrm>
          <a:prstGeom prst="rect">
            <a:avLst/>
          </a:prstGeom>
          <a:noFill/>
        </p:spPr>
        <p:txBody>
          <a:bodyPr wrap="square">
            <a:spAutoFit/>
          </a:bodyPr>
          <a:lstStyle/>
          <a:p>
            <a:r>
              <a:rPr lang="en-US" sz="2400" dirty="0"/>
              <a:t>Features</a:t>
            </a:r>
          </a:p>
        </p:txBody>
      </p:sp>
      <p:sp>
        <p:nvSpPr>
          <p:cNvPr id="5" name="Flowchart: Terminator 4">
            <a:extLst>
              <a:ext uri="{FF2B5EF4-FFF2-40B4-BE49-F238E27FC236}">
                <a16:creationId xmlns:a16="http://schemas.microsoft.com/office/drawing/2014/main" id="{33825528-A179-BC69-F916-8F4B3ACEA572}"/>
              </a:ext>
            </a:extLst>
          </p:cNvPr>
          <p:cNvSpPr/>
          <p:nvPr/>
        </p:nvSpPr>
        <p:spPr>
          <a:xfrm>
            <a:off x="509125" y="4205991"/>
            <a:ext cx="1771072" cy="781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Finish: Matt</a:t>
            </a:r>
          </a:p>
        </p:txBody>
      </p:sp>
      <p:sp>
        <p:nvSpPr>
          <p:cNvPr id="6" name="Oval 5">
            <a:extLst>
              <a:ext uri="{FF2B5EF4-FFF2-40B4-BE49-F238E27FC236}">
                <a16:creationId xmlns:a16="http://schemas.microsoft.com/office/drawing/2014/main" id="{BB7FB881-C3A6-9C79-8C14-D988733BCC9A}"/>
              </a:ext>
            </a:extLst>
          </p:cNvPr>
          <p:cNvSpPr/>
          <p:nvPr/>
        </p:nvSpPr>
        <p:spPr>
          <a:xfrm>
            <a:off x="2175475"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7" name="Picture 4">
            <a:extLst>
              <a:ext uri="{FF2B5EF4-FFF2-40B4-BE49-F238E27FC236}">
                <a16:creationId xmlns:a16="http://schemas.microsoft.com/office/drawing/2014/main" id="{2045B0C5-F520-1AF0-B428-E47D5DF874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4385" y="4196674"/>
            <a:ext cx="745609" cy="768204"/>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Terminator 7">
            <a:extLst>
              <a:ext uri="{FF2B5EF4-FFF2-40B4-BE49-F238E27FC236}">
                <a16:creationId xmlns:a16="http://schemas.microsoft.com/office/drawing/2014/main" id="{E1DB3763-026D-1E5F-2371-33DC3AAC3731}"/>
              </a:ext>
            </a:extLst>
          </p:cNvPr>
          <p:cNvSpPr/>
          <p:nvPr/>
        </p:nvSpPr>
        <p:spPr>
          <a:xfrm>
            <a:off x="1255978" y="244729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Coverage: </a:t>
            </a:r>
          </a:p>
          <a:p>
            <a:pPr algn="ctr"/>
            <a:r>
              <a:rPr lang="en-IN" sz="1467" dirty="0"/>
              <a:t>10-12 mt</a:t>
            </a:r>
            <a:r>
              <a:rPr lang="en-IN" sz="1467" baseline="30000" dirty="0"/>
              <a:t>2</a:t>
            </a:r>
            <a:r>
              <a:rPr lang="en-IN" sz="1467" dirty="0"/>
              <a:t>/Lt</a:t>
            </a:r>
          </a:p>
        </p:txBody>
      </p:sp>
      <p:sp>
        <p:nvSpPr>
          <p:cNvPr id="9" name="Oval 8">
            <a:extLst>
              <a:ext uri="{FF2B5EF4-FFF2-40B4-BE49-F238E27FC236}">
                <a16:creationId xmlns:a16="http://schemas.microsoft.com/office/drawing/2014/main" id="{3FE3BE05-A7C1-608B-05D9-5996209AB7DF}"/>
              </a:ext>
            </a:extLst>
          </p:cNvPr>
          <p:cNvSpPr/>
          <p:nvPr/>
        </p:nvSpPr>
        <p:spPr>
          <a:xfrm>
            <a:off x="2645774" y="194178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grpSp>
        <p:nvGrpSpPr>
          <p:cNvPr id="10" name="Group 9">
            <a:extLst>
              <a:ext uri="{FF2B5EF4-FFF2-40B4-BE49-F238E27FC236}">
                <a16:creationId xmlns:a16="http://schemas.microsoft.com/office/drawing/2014/main" id="{F355A5F3-9E20-C158-4EB0-15402725F6B2}"/>
              </a:ext>
            </a:extLst>
          </p:cNvPr>
          <p:cNvGrpSpPr/>
          <p:nvPr/>
        </p:nvGrpSpPr>
        <p:grpSpPr>
          <a:xfrm>
            <a:off x="3023977" y="2343650"/>
            <a:ext cx="729177" cy="624721"/>
            <a:chOff x="2589132" y="899362"/>
            <a:chExt cx="546883" cy="468541"/>
          </a:xfrm>
        </p:grpSpPr>
        <p:cxnSp>
          <p:nvCxnSpPr>
            <p:cNvPr id="11" name="Connector: Elbow 10">
              <a:extLst>
                <a:ext uri="{FF2B5EF4-FFF2-40B4-BE49-F238E27FC236}">
                  <a16:creationId xmlns:a16="http://schemas.microsoft.com/office/drawing/2014/main" id="{A016A1FA-AA51-6F9B-EE59-2E6963B26955}"/>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2" name="TextBox 11">
              <a:extLst>
                <a:ext uri="{FF2B5EF4-FFF2-40B4-BE49-F238E27FC236}">
                  <a16:creationId xmlns:a16="http://schemas.microsoft.com/office/drawing/2014/main" id="{FA2BA1D0-2F7F-EAE8-2B4E-4B279EFBEE14}"/>
                </a:ext>
              </a:extLst>
            </p:cNvPr>
            <p:cNvSpPr txBox="1"/>
            <p:nvPr/>
          </p:nvSpPr>
          <p:spPr>
            <a:xfrm>
              <a:off x="2681991" y="1016000"/>
              <a:ext cx="454024" cy="299662"/>
            </a:xfrm>
            <a:prstGeom prst="rect">
              <a:avLst/>
            </a:prstGeom>
            <a:noFill/>
          </p:spPr>
          <p:txBody>
            <a:bodyPr wrap="square" lIns="0" tIns="0" rIns="0" bIns="0" rtlCol="0">
              <a:noAutofit/>
            </a:bodyPr>
            <a:lstStyle/>
            <a:p>
              <a:r>
                <a:rPr lang="en-IN" sz="1867" dirty="0">
                  <a:solidFill>
                    <a:schemeClr val="bg1"/>
                  </a:solidFill>
                </a:rPr>
                <a:t>mts</a:t>
              </a:r>
              <a:r>
                <a:rPr lang="en-IN" sz="1867" baseline="30000" dirty="0">
                  <a:solidFill>
                    <a:schemeClr val="bg1"/>
                  </a:solidFill>
                </a:rPr>
                <a:t>2</a:t>
              </a:r>
            </a:p>
          </p:txBody>
        </p:sp>
        <p:cxnSp>
          <p:nvCxnSpPr>
            <p:cNvPr id="13" name="Connector: Elbow 12">
              <a:extLst>
                <a:ext uri="{FF2B5EF4-FFF2-40B4-BE49-F238E27FC236}">
                  <a16:creationId xmlns:a16="http://schemas.microsoft.com/office/drawing/2014/main" id="{0686CA48-39D1-FC37-C758-602F9C91278D}"/>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4" name="Flowchart: Terminator 13">
            <a:extLst>
              <a:ext uri="{FF2B5EF4-FFF2-40B4-BE49-F238E27FC236}">
                <a16:creationId xmlns:a16="http://schemas.microsoft.com/office/drawing/2014/main" id="{C38D6E1E-E4AF-4688-5F8A-C92216272CEF}"/>
              </a:ext>
            </a:extLst>
          </p:cNvPr>
          <p:cNvSpPr/>
          <p:nvPr/>
        </p:nvSpPr>
        <p:spPr>
          <a:xfrm>
            <a:off x="8354670" y="2285283"/>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1 Ready mix</a:t>
            </a:r>
          </a:p>
          <a:p>
            <a:pPr algn="r"/>
            <a:r>
              <a:rPr lang="en-IN" sz="1467" dirty="0"/>
              <a:t>&gt;2500 shades</a:t>
            </a:r>
          </a:p>
        </p:txBody>
      </p:sp>
      <p:sp>
        <p:nvSpPr>
          <p:cNvPr id="15" name="Oval 14">
            <a:extLst>
              <a:ext uri="{FF2B5EF4-FFF2-40B4-BE49-F238E27FC236}">
                <a16:creationId xmlns:a16="http://schemas.microsoft.com/office/drawing/2014/main" id="{49AD8C4D-8408-40EC-41B5-B1EC06806F0C}"/>
              </a:ext>
            </a:extLst>
          </p:cNvPr>
          <p:cNvSpPr/>
          <p:nvPr/>
        </p:nvSpPr>
        <p:spPr>
          <a:xfrm>
            <a:off x="7147267" y="188976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6" name="Picture 15" descr="A colorful circle with a black background&#10;&#10;Description automatically generated">
            <a:extLst>
              <a:ext uri="{FF2B5EF4-FFF2-40B4-BE49-F238E27FC236}">
                <a16:creationId xmlns:a16="http://schemas.microsoft.com/office/drawing/2014/main" id="{E0E1B8FC-61E5-8178-165D-356E1AA3AAA4}"/>
              </a:ext>
            </a:extLst>
          </p:cNvPr>
          <p:cNvPicPr>
            <a:picLocks noChangeAspect="1"/>
          </p:cNvPicPr>
          <p:nvPr/>
        </p:nvPicPr>
        <p:blipFill>
          <a:blip r:embed="rId6"/>
          <a:stretch>
            <a:fillRect/>
          </a:stretch>
        </p:blipFill>
        <p:spPr>
          <a:xfrm>
            <a:off x="7504668" y="2171152"/>
            <a:ext cx="760467" cy="760467"/>
          </a:xfrm>
          <a:prstGeom prst="rect">
            <a:avLst/>
          </a:prstGeom>
        </p:spPr>
      </p:pic>
      <p:sp>
        <p:nvSpPr>
          <p:cNvPr id="17" name="Flowchart: Terminator 16">
            <a:extLst>
              <a:ext uri="{FF2B5EF4-FFF2-40B4-BE49-F238E27FC236}">
                <a16:creationId xmlns:a16="http://schemas.microsoft.com/office/drawing/2014/main" id="{DA8682D9-F831-C539-7B6B-BFD4FFB76F95}"/>
              </a:ext>
            </a:extLst>
          </p:cNvPr>
          <p:cNvSpPr/>
          <p:nvPr/>
        </p:nvSpPr>
        <p:spPr>
          <a:xfrm>
            <a:off x="9296058" y="4388124"/>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467" dirty="0"/>
              <a:t>1L, 5L &amp; 18 L</a:t>
            </a:r>
          </a:p>
        </p:txBody>
      </p:sp>
      <p:sp>
        <p:nvSpPr>
          <p:cNvPr id="18" name="Oval 17">
            <a:extLst>
              <a:ext uri="{FF2B5EF4-FFF2-40B4-BE49-F238E27FC236}">
                <a16:creationId xmlns:a16="http://schemas.microsoft.com/office/drawing/2014/main" id="{4797BD6A-9DC1-571A-0A68-E8E17CFAA4D5}"/>
              </a:ext>
            </a:extLst>
          </p:cNvPr>
          <p:cNvSpPr/>
          <p:nvPr/>
        </p:nvSpPr>
        <p:spPr>
          <a:xfrm>
            <a:off x="8085817"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9" name="Picture 2">
            <a:extLst>
              <a:ext uri="{FF2B5EF4-FFF2-40B4-BE49-F238E27FC236}">
                <a16:creationId xmlns:a16="http://schemas.microsoft.com/office/drawing/2014/main" id="{94E85AAA-EAC1-7D88-ABE2-A065DE3D23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6100" y="4197463"/>
            <a:ext cx="769957" cy="80295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F26E972-946D-1154-D5A3-ADAA010C9BF2}"/>
              </a:ext>
            </a:extLst>
          </p:cNvPr>
          <p:cNvSpPr txBox="1"/>
          <p:nvPr/>
        </p:nvSpPr>
        <p:spPr>
          <a:xfrm>
            <a:off x="3757271" y="6203061"/>
            <a:ext cx="4597399" cy="461665"/>
          </a:xfrm>
          <a:prstGeom prst="rect">
            <a:avLst/>
          </a:prstGeom>
          <a:noFill/>
        </p:spPr>
        <p:txBody>
          <a:bodyPr wrap="square">
            <a:spAutoFit/>
          </a:bodyPr>
          <a:lstStyle/>
          <a:p>
            <a:pPr algn="l" rtl="0" fontAlgn="base"/>
            <a:r>
              <a:rPr lang="en-US" sz="2400" i="1" dirty="0">
                <a:solidFill>
                  <a:schemeClr val="bg1"/>
                </a:solidFill>
              </a:rPr>
              <a:t>Click the product to learn more. </a:t>
            </a:r>
          </a:p>
        </p:txBody>
      </p:sp>
      <p:sp>
        <p:nvSpPr>
          <p:cNvPr id="21" name="Flowchart: Terminator 20">
            <a:extLst>
              <a:ext uri="{FF2B5EF4-FFF2-40B4-BE49-F238E27FC236}">
                <a16:creationId xmlns:a16="http://schemas.microsoft.com/office/drawing/2014/main" id="{50F91C08-8D50-7B43-295D-65EFBCA1FABA}"/>
              </a:ext>
            </a:extLst>
          </p:cNvPr>
          <p:cNvSpPr/>
          <p:nvPr/>
        </p:nvSpPr>
        <p:spPr>
          <a:xfrm>
            <a:off x="3635975" y="117527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Good Opacity</a:t>
            </a:r>
          </a:p>
        </p:txBody>
      </p:sp>
      <p:sp>
        <p:nvSpPr>
          <p:cNvPr id="22" name="Oval 21">
            <a:extLst>
              <a:ext uri="{FF2B5EF4-FFF2-40B4-BE49-F238E27FC236}">
                <a16:creationId xmlns:a16="http://schemas.microsoft.com/office/drawing/2014/main" id="{C90CB5FA-8E4A-028D-87F4-59537325B372}"/>
              </a:ext>
            </a:extLst>
          </p:cNvPr>
          <p:cNvSpPr/>
          <p:nvPr/>
        </p:nvSpPr>
        <p:spPr>
          <a:xfrm>
            <a:off x="5026497" y="712841"/>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3" name="Picture 22" descr="A black and white logo&#10;&#10;Description automatically generated">
            <a:extLst>
              <a:ext uri="{FF2B5EF4-FFF2-40B4-BE49-F238E27FC236}">
                <a16:creationId xmlns:a16="http://schemas.microsoft.com/office/drawing/2014/main" id="{D2F8B108-5F72-BFAC-FA84-3D0A15AF28A9}"/>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20833" y1="21250" x2="36111" y2="20000"/>
                        <a14:foregroundMark x1="37500" y1="21250" x2="33333" y2="21250"/>
                      </a14:backgroundRemoval>
                    </a14:imgEffect>
                  </a14:imgLayer>
                </a14:imgProps>
              </a:ext>
            </a:extLst>
          </a:blip>
          <a:stretch>
            <a:fillRect/>
          </a:stretch>
        </p:blipFill>
        <p:spPr>
          <a:xfrm>
            <a:off x="5380671" y="1006560"/>
            <a:ext cx="728717" cy="829880"/>
          </a:xfrm>
          <a:prstGeom prst="rect">
            <a:avLst/>
          </a:prstGeom>
        </p:spPr>
      </p:pic>
    </p:spTree>
    <p:extLst>
      <p:ext uri="{BB962C8B-B14F-4D97-AF65-F5344CB8AC3E}">
        <p14:creationId xmlns:p14="http://schemas.microsoft.com/office/powerpoint/2010/main" val="118243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ree photo room interior design">
            <a:extLst>
              <a:ext uri="{FF2B5EF4-FFF2-40B4-BE49-F238E27FC236}">
                <a16:creationId xmlns:a16="http://schemas.microsoft.com/office/drawing/2014/main" id="{3120DD3B-EBC2-4D6A-389B-79058E3E56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6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Diagonal Corners Rounded 3">
            <a:extLst>
              <a:ext uri="{FF2B5EF4-FFF2-40B4-BE49-F238E27FC236}">
                <a16:creationId xmlns:a16="http://schemas.microsoft.com/office/drawing/2014/main" id="{A5053866-5AF4-F4B7-F816-73104FEFB2DE}"/>
              </a:ext>
            </a:extLst>
          </p:cNvPr>
          <p:cNvSpPr/>
          <p:nvPr/>
        </p:nvSpPr>
        <p:spPr>
          <a:xfrm flipH="1">
            <a:off x="388747" y="419740"/>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600" dirty="0"/>
              <a:t>Bedroom 2</a:t>
            </a:r>
            <a:endParaRPr lang="en-GB" sz="1600" dirty="0"/>
          </a:p>
        </p:txBody>
      </p:sp>
      <p:sp>
        <p:nvSpPr>
          <p:cNvPr id="5" name="Rectangle: Rounded Corners 4">
            <a:extLst>
              <a:ext uri="{FF2B5EF4-FFF2-40B4-BE49-F238E27FC236}">
                <a16:creationId xmlns:a16="http://schemas.microsoft.com/office/drawing/2014/main" id="{ACD98457-7715-1D76-5F1F-A6F19F650579}"/>
              </a:ext>
            </a:extLst>
          </p:cNvPr>
          <p:cNvSpPr/>
          <p:nvPr/>
        </p:nvSpPr>
        <p:spPr>
          <a:xfrm>
            <a:off x="215901" y="228601"/>
            <a:ext cx="1866900" cy="1892300"/>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Tree>
    <p:extLst>
      <p:ext uri="{BB962C8B-B14F-4D97-AF65-F5344CB8AC3E}">
        <p14:creationId xmlns:p14="http://schemas.microsoft.com/office/powerpoint/2010/main" val="1666280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84A7B-E9C1-613A-7038-E40E851AAA68}"/>
              </a:ext>
            </a:extLst>
          </p:cNvPr>
          <p:cNvPicPr>
            <a:picLocks noChangeAspect="1"/>
          </p:cNvPicPr>
          <p:nvPr/>
        </p:nvPicPr>
        <p:blipFill rotWithShape="1">
          <a:blip r:embed="rId3"/>
          <a:srcRect t="15739" b="-4975"/>
          <a:stretch/>
        </p:blipFill>
        <p:spPr>
          <a:xfrm>
            <a:off x="-30809" y="1"/>
            <a:ext cx="12253617" cy="7289801"/>
          </a:xfrm>
          <a:prstGeom prst="rect">
            <a:avLst/>
          </a:prstGeom>
        </p:spPr>
      </p:pic>
      <p:sp>
        <p:nvSpPr>
          <p:cNvPr id="3" name="TextBox 2">
            <a:extLst>
              <a:ext uri="{FF2B5EF4-FFF2-40B4-BE49-F238E27FC236}">
                <a16:creationId xmlns:a16="http://schemas.microsoft.com/office/drawing/2014/main" id="{7A4DDEE3-6F50-F55C-ED37-E3E0BF131611}"/>
              </a:ext>
            </a:extLst>
          </p:cNvPr>
          <p:cNvSpPr txBox="1"/>
          <p:nvPr/>
        </p:nvSpPr>
        <p:spPr>
          <a:xfrm>
            <a:off x="361951" y="185580"/>
            <a:ext cx="8496299" cy="461665"/>
          </a:xfrm>
          <a:prstGeom prst="rect">
            <a:avLst/>
          </a:prstGeom>
          <a:noFill/>
        </p:spPr>
        <p:txBody>
          <a:bodyPr wrap="square">
            <a:spAutoFit/>
          </a:bodyPr>
          <a:lstStyle/>
          <a:p>
            <a:r>
              <a:rPr lang="en-US" sz="2400" dirty="0"/>
              <a:t>Introduction</a:t>
            </a:r>
          </a:p>
        </p:txBody>
      </p:sp>
      <p:sp>
        <p:nvSpPr>
          <p:cNvPr id="4" name="TextBox 3">
            <a:extLst>
              <a:ext uri="{FF2B5EF4-FFF2-40B4-BE49-F238E27FC236}">
                <a16:creationId xmlns:a16="http://schemas.microsoft.com/office/drawing/2014/main" id="{30E8B19A-A75A-CCA1-48D3-F320A34D8A83}"/>
              </a:ext>
            </a:extLst>
          </p:cNvPr>
          <p:cNvSpPr txBox="1"/>
          <p:nvPr/>
        </p:nvSpPr>
        <p:spPr>
          <a:xfrm>
            <a:off x="793751" y="1067708"/>
            <a:ext cx="3428395" cy="1569660"/>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3200" b="1" dirty="0"/>
              <a:t>Dulux Inspire SmartChoice Interior</a:t>
            </a:r>
          </a:p>
        </p:txBody>
      </p:sp>
      <p:sp>
        <p:nvSpPr>
          <p:cNvPr id="6" name="Callout: Line 5">
            <a:extLst>
              <a:ext uri="{FF2B5EF4-FFF2-40B4-BE49-F238E27FC236}">
                <a16:creationId xmlns:a16="http://schemas.microsoft.com/office/drawing/2014/main" id="{852BDDFD-A4B5-33D5-1600-D9F66675ED5C}"/>
              </a:ext>
            </a:extLst>
          </p:cNvPr>
          <p:cNvSpPr/>
          <p:nvPr/>
        </p:nvSpPr>
        <p:spPr>
          <a:xfrm>
            <a:off x="4356251" y="3153609"/>
            <a:ext cx="2920999" cy="491411"/>
          </a:xfrm>
          <a:prstGeom prst="borderCallout1">
            <a:avLst>
              <a:gd name="adj1" fmla="val 18750"/>
              <a:gd name="adj2" fmla="val -586"/>
              <a:gd name="adj3" fmla="val 81976"/>
              <a:gd name="adj4" fmla="val -4094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Affordable Choice</a:t>
            </a:r>
            <a:endParaRPr lang="en-IN" sz="2133" dirty="0"/>
          </a:p>
        </p:txBody>
      </p:sp>
      <p:sp>
        <p:nvSpPr>
          <p:cNvPr id="7" name="Callout: Line 6">
            <a:extLst>
              <a:ext uri="{FF2B5EF4-FFF2-40B4-BE49-F238E27FC236}">
                <a16:creationId xmlns:a16="http://schemas.microsoft.com/office/drawing/2014/main" id="{9B76F26B-16B3-6BE3-B00E-98F048D42B24}"/>
              </a:ext>
            </a:extLst>
          </p:cNvPr>
          <p:cNvSpPr/>
          <p:nvPr/>
        </p:nvSpPr>
        <p:spPr>
          <a:xfrm>
            <a:off x="4356251" y="3938265"/>
            <a:ext cx="2920999" cy="420415"/>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Good coverage</a:t>
            </a:r>
            <a:endParaRPr lang="en-IN" sz="2133" dirty="0"/>
          </a:p>
        </p:txBody>
      </p:sp>
      <p:sp>
        <p:nvSpPr>
          <p:cNvPr id="8" name="Callout: Line 7">
            <a:extLst>
              <a:ext uri="{FF2B5EF4-FFF2-40B4-BE49-F238E27FC236}">
                <a16:creationId xmlns:a16="http://schemas.microsoft.com/office/drawing/2014/main" id="{6A7DC767-5AE8-C664-7199-0AD2CAC20C0B}"/>
              </a:ext>
            </a:extLst>
          </p:cNvPr>
          <p:cNvSpPr/>
          <p:nvPr/>
        </p:nvSpPr>
        <p:spPr>
          <a:xfrm>
            <a:off x="4356251" y="4626411"/>
            <a:ext cx="2920999" cy="420415"/>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Better Opacity</a:t>
            </a:r>
            <a:endParaRPr lang="en-IN" sz="2133" dirty="0"/>
          </a:p>
        </p:txBody>
      </p:sp>
      <p:pic>
        <p:nvPicPr>
          <p:cNvPr id="10" name="Picture 2">
            <a:extLst>
              <a:ext uri="{FF2B5EF4-FFF2-40B4-BE49-F238E27FC236}">
                <a16:creationId xmlns:a16="http://schemas.microsoft.com/office/drawing/2014/main" id="{08FBB663-63DC-2A67-6880-30396FE849A5}"/>
              </a:ext>
            </a:extLst>
          </p:cNvPr>
          <p:cNvPicPr>
            <a:picLocks noChangeAspect="1" noChangeArrowheads="1"/>
          </p:cNvPicPr>
          <p:nvPr/>
        </p:nvPicPr>
        <p:blipFill rotWithShape="1">
          <a:blip r:embed="rId4"/>
          <a:srcRect l="11390" t="2645" r="11388" b="9916"/>
          <a:stretch/>
        </p:blipFill>
        <p:spPr bwMode="auto">
          <a:xfrm>
            <a:off x="793752" y="2949596"/>
            <a:ext cx="3244849" cy="3238725"/>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descr="A blue and yellow logo&#10;&#10;Description automatically generated with low confidence">
            <a:extLst>
              <a:ext uri="{FF2B5EF4-FFF2-40B4-BE49-F238E27FC236}">
                <a16:creationId xmlns:a16="http://schemas.microsoft.com/office/drawing/2014/main" id="{2B81325E-5076-F48E-455E-8BF94D5DA8F7}"/>
              </a:ext>
            </a:extLst>
          </p:cNvPr>
          <p:cNvPicPr>
            <a:picLocks noChangeAspect="1"/>
          </p:cNvPicPr>
          <p:nvPr/>
        </p:nvPicPr>
        <p:blipFill>
          <a:blip r:embed="rId5"/>
          <a:stretch>
            <a:fillRect/>
          </a:stretch>
        </p:blipFill>
        <p:spPr>
          <a:xfrm>
            <a:off x="7594901" y="2356162"/>
            <a:ext cx="3164204" cy="3164204"/>
          </a:xfrm>
          <a:prstGeom prst="rect">
            <a:avLst/>
          </a:prstGeom>
        </p:spPr>
      </p:pic>
    </p:spTree>
    <p:extLst>
      <p:ext uri="{BB962C8B-B14F-4D97-AF65-F5344CB8AC3E}">
        <p14:creationId xmlns:p14="http://schemas.microsoft.com/office/powerpoint/2010/main" val="25566583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17C255-DC45-F817-8CD9-7724998AC801}"/>
              </a:ext>
            </a:extLst>
          </p:cNvPr>
          <p:cNvPicPr>
            <a:picLocks noChangeAspect="1"/>
          </p:cNvPicPr>
          <p:nvPr/>
        </p:nvPicPr>
        <p:blipFill rotWithShape="1">
          <a:blip r:embed="rId3"/>
          <a:srcRect t="15739" b="-4975"/>
          <a:stretch/>
        </p:blipFill>
        <p:spPr>
          <a:xfrm>
            <a:off x="-30809" y="1"/>
            <a:ext cx="12253617" cy="7289801"/>
          </a:xfrm>
          <a:prstGeom prst="rect">
            <a:avLst/>
          </a:prstGeom>
        </p:spPr>
      </p:pic>
      <p:pic>
        <p:nvPicPr>
          <p:cNvPr id="5" name="Picture 2">
            <a:extLst>
              <a:ext uri="{FF2B5EF4-FFF2-40B4-BE49-F238E27FC236}">
                <a16:creationId xmlns:a16="http://schemas.microsoft.com/office/drawing/2014/main" id="{E5616D0E-6FDA-E90B-00B6-F6F8FBAFDEA0}"/>
              </a:ext>
            </a:extLst>
          </p:cNvPr>
          <p:cNvPicPr>
            <a:picLocks noChangeAspect="1" noChangeArrowheads="1"/>
          </p:cNvPicPr>
          <p:nvPr/>
        </p:nvPicPr>
        <p:blipFill rotWithShape="1">
          <a:blip r:embed="rId4"/>
          <a:srcRect l="11390" t="2645" r="11388" b="9916"/>
          <a:stretch/>
        </p:blipFill>
        <p:spPr bwMode="auto">
          <a:xfrm>
            <a:off x="4337052" y="2974996"/>
            <a:ext cx="3244849" cy="3238725"/>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 name="Flowchart: Terminator 5">
            <a:extLst>
              <a:ext uri="{FF2B5EF4-FFF2-40B4-BE49-F238E27FC236}">
                <a16:creationId xmlns:a16="http://schemas.microsoft.com/office/drawing/2014/main" id="{D74CF421-0E11-6B5F-104E-F738F0F90CB8}"/>
              </a:ext>
            </a:extLst>
          </p:cNvPr>
          <p:cNvSpPr/>
          <p:nvPr/>
        </p:nvSpPr>
        <p:spPr>
          <a:xfrm>
            <a:off x="509125" y="4205991"/>
            <a:ext cx="1771072" cy="781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Finish: Matt</a:t>
            </a:r>
          </a:p>
        </p:txBody>
      </p:sp>
      <p:sp>
        <p:nvSpPr>
          <p:cNvPr id="7" name="Oval 6">
            <a:extLst>
              <a:ext uri="{FF2B5EF4-FFF2-40B4-BE49-F238E27FC236}">
                <a16:creationId xmlns:a16="http://schemas.microsoft.com/office/drawing/2014/main" id="{47E55786-813A-C789-F7B2-115512C02A89}"/>
              </a:ext>
            </a:extLst>
          </p:cNvPr>
          <p:cNvSpPr/>
          <p:nvPr/>
        </p:nvSpPr>
        <p:spPr>
          <a:xfrm>
            <a:off x="2175475"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sp>
        <p:nvSpPr>
          <p:cNvPr id="8" name="Flowchart: Terminator 7">
            <a:extLst>
              <a:ext uri="{FF2B5EF4-FFF2-40B4-BE49-F238E27FC236}">
                <a16:creationId xmlns:a16="http://schemas.microsoft.com/office/drawing/2014/main" id="{411EE1B9-8545-E6E3-7338-DB8585B8890F}"/>
              </a:ext>
            </a:extLst>
          </p:cNvPr>
          <p:cNvSpPr/>
          <p:nvPr/>
        </p:nvSpPr>
        <p:spPr>
          <a:xfrm>
            <a:off x="1255978" y="244729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Coverage: </a:t>
            </a:r>
          </a:p>
          <a:p>
            <a:pPr algn="ctr"/>
            <a:r>
              <a:rPr lang="en-IN" sz="1467" dirty="0"/>
              <a:t>10-12 mt</a:t>
            </a:r>
            <a:r>
              <a:rPr lang="en-IN" sz="1467" baseline="30000" dirty="0"/>
              <a:t>2</a:t>
            </a:r>
            <a:r>
              <a:rPr lang="en-IN" sz="1467" dirty="0"/>
              <a:t>/Lt</a:t>
            </a:r>
          </a:p>
        </p:txBody>
      </p:sp>
      <p:sp>
        <p:nvSpPr>
          <p:cNvPr id="9" name="Oval 8">
            <a:extLst>
              <a:ext uri="{FF2B5EF4-FFF2-40B4-BE49-F238E27FC236}">
                <a16:creationId xmlns:a16="http://schemas.microsoft.com/office/drawing/2014/main" id="{94EC5412-BF79-ED85-67D7-5E61519765DC}"/>
              </a:ext>
            </a:extLst>
          </p:cNvPr>
          <p:cNvSpPr/>
          <p:nvPr/>
        </p:nvSpPr>
        <p:spPr>
          <a:xfrm>
            <a:off x="2645774" y="194178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sp>
        <p:nvSpPr>
          <p:cNvPr id="10" name="Flowchart: Terminator 9">
            <a:extLst>
              <a:ext uri="{FF2B5EF4-FFF2-40B4-BE49-F238E27FC236}">
                <a16:creationId xmlns:a16="http://schemas.microsoft.com/office/drawing/2014/main" id="{3BE5C4C8-9C4F-C850-1ABB-F5827D4B9BED}"/>
              </a:ext>
            </a:extLst>
          </p:cNvPr>
          <p:cNvSpPr/>
          <p:nvPr/>
        </p:nvSpPr>
        <p:spPr>
          <a:xfrm>
            <a:off x="3635975" y="117527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Good Opacity</a:t>
            </a:r>
          </a:p>
        </p:txBody>
      </p:sp>
      <p:sp>
        <p:nvSpPr>
          <p:cNvPr id="11" name="Oval 10">
            <a:extLst>
              <a:ext uri="{FF2B5EF4-FFF2-40B4-BE49-F238E27FC236}">
                <a16:creationId xmlns:a16="http://schemas.microsoft.com/office/drawing/2014/main" id="{D4FD7705-7A3E-CF29-F3E7-3264C066D4B8}"/>
              </a:ext>
            </a:extLst>
          </p:cNvPr>
          <p:cNvSpPr/>
          <p:nvPr/>
        </p:nvSpPr>
        <p:spPr>
          <a:xfrm>
            <a:off x="5026497" y="712841"/>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2" name="Picture 11" descr="A black and white logo&#10;&#10;Description automatically generated">
            <a:extLst>
              <a:ext uri="{FF2B5EF4-FFF2-40B4-BE49-F238E27FC236}">
                <a16:creationId xmlns:a16="http://schemas.microsoft.com/office/drawing/2014/main" id="{20D4F1F5-8505-1C3F-C53B-C1F24432FF1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20833" y1="21250" x2="36111" y2="20000"/>
                        <a14:foregroundMark x1="37500" y1="21250" x2="33333" y2="21250"/>
                      </a14:backgroundRemoval>
                    </a14:imgEffect>
                  </a14:imgLayer>
                </a14:imgProps>
              </a:ext>
            </a:extLst>
          </a:blip>
          <a:stretch>
            <a:fillRect/>
          </a:stretch>
        </p:blipFill>
        <p:spPr>
          <a:xfrm>
            <a:off x="5380671" y="1006560"/>
            <a:ext cx="728717" cy="829880"/>
          </a:xfrm>
          <a:prstGeom prst="rect">
            <a:avLst/>
          </a:prstGeom>
        </p:spPr>
      </p:pic>
      <p:pic>
        <p:nvPicPr>
          <p:cNvPr id="13" name="Picture 4">
            <a:extLst>
              <a:ext uri="{FF2B5EF4-FFF2-40B4-BE49-F238E27FC236}">
                <a16:creationId xmlns:a16="http://schemas.microsoft.com/office/drawing/2014/main" id="{7E769AE4-5139-A517-D042-160A50FE6A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4385" y="4196674"/>
            <a:ext cx="745609" cy="76820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9C2F2E6-11D9-3E2E-3C3A-24D2B36C07BA}"/>
              </a:ext>
            </a:extLst>
          </p:cNvPr>
          <p:cNvGrpSpPr/>
          <p:nvPr/>
        </p:nvGrpSpPr>
        <p:grpSpPr>
          <a:xfrm>
            <a:off x="3023977" y="2343650"/>
            <a:ext cx="729177" cy="624721"/>
            <a:chOff x="2589132" y="899362"/>
            <a:chExt cx="546883" cy="468541"/>
          </a:xfrm>
        </p:grpSpPr>
        <p:cxnSp>
          <p:nvCxnSpPr>
            <p:cNvPr id="15" name="Connector: Elbow 14">
              <a:extLst>
                <a:ext uri="{FF2B5EF4-FFF2-40B4-BE49-F238E27FC236}">
                  <a16:creationId xmlns:a16="http://schemas.microsoft.com/office/drawing/2014/main" id="{8786A94F-65E7-850B-C3FB-426DC614ED58}"/>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156E6827-D2A9-CAD9-5FE6-F7495EE5F03A}"/>
                </a:ext>
              </a:extLst>
            </p:cNvPr>
            <p:cNvSpPr txBox="1"/>
            <p:nvPr/>
          </p:nvSpPr>
          <p:spPr>
            <a:xfrm>
              <a:off x="2681991" y="1016000"/>
              <a:ext cx="454024" cy="299662"/>
            </a:xfrm>
            <a:prstGeom prst="rect">
              <a:avLst/>
            </a:prstGeom>
            <a:noFill/>
          </p:spPr>
          <p:txBody>
            <a:bodyPr wrap="square" lIns="0" tIns="0" rIns="0" bIns="0" rtlCol="0">
              <a:noAutofit/>
            </a:bodyPr>
            <a:lstStyle/>
            <a:p>
              <a:r>
                <a:rPr lang="en-IN" sz="1867" dirty="0">
                  <a:solidFill>
                    <a:schemeClr val="bg1"/>
                  </a:solidFill>
                </a:rPr>
                <a:t>mts</a:t>
              </a:r>
              <a:r>
                <a:rPr lang="en-IN" sz="1867" baseline="30000" dirty="0">
                  <a:solidFill>
                    <a:schemeClr val="bg1"/>
                  </a:solidFill>
                </a:rPr>
                <a:t>2</a:t>
              </a:r>
            </a:p>
          </p:txBody>
        </p:sp>
        <p:cxnSp>
          <p:nvCxnSpPr>
            <p:cNvPr id="17" name="Connector: Elbow 16">
              <a:extLst>
                <a:ext uri="{FF2B5EF4-FFF2-40B4-BE49-F238E27FC236}">
                  <a16:creationId xmlns:a16="http://schemas.microsoft.com/office/drawing/2014/main" id="{003713B9-581C-FCE2-59D6-6D75AFB9B5A1}"/>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8" name="Flowchart: Terminator 17">
            <a:extLst>
              <a:ext uri="{FF2B5EF4-FFF2-40B4-BE49-F238E27FC236}">
                <a16:creationId xmlns:a16="http://schemas.microsoft.com/office/drawing/2014/main" id="{DEB4CD93-B6EF-1BB7-8944-1920A159B0EE}"/>
              </a:ext>
            </a:extLst>
          </p:cNvPr>
          <p:cNvSpPr/>
          <p:nvPr/>
        </p:nvSpPr>
        <p:spPr>
          <a:xfrm>
            <a:off x="8354670" y="2285283"/>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1 Ready mix</a:t>
            </a:r>
          </a:p>
          <a:p>
            <a:pPr algn="r"/>
            <a:r>
              <a:rPr lang="en-IN" sz="1467" dirty="0"/>
              <a:t>&gt;2200 shades</a:t>
            </a:r>
          </a:p>
        </p:txBody>
      </p:sp>
      <p:sp>
        <p:nvSpPr>
          <p:cNvPr id="19" name="Oval 18">
            <a:extLst>
              <a:ext uri="{FF2B5EF4-FFF2-40B4-BE49-F238E27FC236}">
                <a16:creationId xmlns:a16="http://schemas.microsoft.com/office/drawing/2014/main" id="{C55D2C96-4A3A-D32F-5736-93CD116642DC}"/>
              </a:ext>
            </a:extLst>
          </p:cNvPr>
          <p:cNvSpPr/>
          <p:nvPr/>
        </p:nvSpPr>
        <p:spPr>
          <a:xfrm>
            <a:off x="7147267" y="188976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0" name="Picture 19" descr="A colorful circle with a black background&#10;&#10;Description automatically generated">
            <a:extLst>
              <a:ext uri="{FF2B5EF4-FFF2-40B4-BE49-F238E27FC236}">
                <a16:creationId xmlns:a16="http://schemas.microsoft.com/office/drawing/2014/main" id="{7B135A32-2F29-D6DD-9899-FD19E32D6F9E}"/>
              </a:ext>
            </a:extLst>
          </p:cNvPr>
          <p:cNvPicPr>
            <a:picLocks noChangeAspect="1"/>
          </p:cNvPicPr>
          <p:nvPr/>
        </p:nvPicPr>
        <p:blipFill>
          <a:blip r:embed="rId8"/>
          <a:stretch>
            <a:fillRect/>
          </a:stretch>
        </p:blipFill>
        <p:spPr>
          <a:xfrm>
            <a:off x="7504668" y="2171152"/>
            <a:ext cx="760467" cy="760467"/>
          </a:xfrm>
          <a:prstGeom prst="rect">
            <a:avLst/>
          </a:prstGeom>
        </p:spPr>
      </p:pic>
      <p:sp>
        <p:nvSpPr>
          <p:cNvPr id="21" name="Flowchart: Terminator 20">
            <a:extLst>
              <a:ext uri="{FF2B5EF4-FFF2-40B4-BE49-F238E27FC236}">
                <a16:creationId xmlns:a16="http://schemas.microsoft.com/office/drawing/2014/main" id="{A3DF8FD7-D61F-977D-D59C-3D61DD638742}"/>
              </a:ext>
            </a:extLst>
          </p:cNvPr>
          <p:cNvSpPr/>
          <p:nvPr/>
        </p:nvSpPr>
        <p:spPr>
          <a:xfrm>
            <a:off x="9296058" y="4388124"/>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7L &amp; 18 L</a:t>
            </a:r>
          </a:p>
        </p:txBody>
      </p:sp>
      <p:sp>
        <p:nvSpPr>
          <p:cNvPr id="22" name="Oval 21">
            <a:extLst>
              <a:ext uri="{FF2B5EF4-FFF2-40B4-BE49-F238E27FC236}">
                <a16:creationId xmlns:a16="http://schemas.microsoft.com/office/drawing/2014/main" id="{45F44ECB-1021-29BA-B217-53BF79BD519A}"/>
              </a:ext>
            </a:extLst>
          </p:cNvPr>
          <p:cNvSpPr/>
          <p:nvPr/>
        </p:nvSpPr>
        <p:spPr>
          <a:xfrm>
            <a:off x="8085817"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3" name="Picture 2">
            <a:extLst>
              <a:ext uri="{FF2B5EF4-FFF2-40B4-BE49-F238E27FC236}">
                <a16:creationId xmlns:a16="http://schemas.microsoft.com/office/drawing/2014/main" id="{2F2EFA6B-26DE-9B6B-1818-72637ACFC1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6100" y="4197463"/>
            <a:ext cx="769957" cy="802955"/>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BD2877A4-CC05-1604-A925-3693E116C58B}"/>
              </a:ext>
            </a:extLst>
          </p:cNvPr>
          <p:cNvSpPr txBox="1"/>
          <p:nvPr/>
        </p:nvSpPr>
        <p:spPr>
          <a:xfrm>
            <a:off x="3757271" y="6203061"/>
            <a:ext cx="4597399" cy="461665"/>
          </a:xfrm>
          <a:prstGeom prst="rect">
            <a:avLst/>
          </a:prstGeom>
          <a:noFill/>
        </p:spPr>
        <p:txBody>
          <a:bodyPr wrap="square">
            <a:spAutoFit/>
          </a:bodyPr>
          <a:lstStyle/>
          <a:p>
            <a:pPr algn="l" rtl="0" fontAlgn="base"/>
            <a:r>
              <a:rPr lang="en-US" sz="2400" i="1" dirty="0">
                <a:solidFill>
                  <a:schemeClr val="bg1"/>
                </a:solidFill>
              </a:rPr>
              <a:t>Click the product to learn more. </a:t>
            </a:r>
          </a:p>
        </p:txBody>
      </p:sp>
    </p:spTree>
    <p:extLst>
      <p:ext uri="{BB962C8B-B14F-4D97-AF65-F5344CB8AC3E}">
        <p14:creationId xmlns:p14="http://schemas.microsoft.com/office/powerpoint/2010/main" val="24176277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1B86D4-AF56-E22A-A699-6AA12457E0E5}"/>
              </a:ext>
            </a:extLst>
          </p:cNvPr>
          <p:cNvPicPr>
            <a:picLocks noChangeAspect="1"/>
          </p:cNvPicPr>
          <p:nvPr/>
        </p:nvPicPr>
        <p:blipFill>
          <a:blip r:embed="rId3"/>
          <a:stretch>
            <a:fillRect/>
          </a:stretch>
        </p:blipFill>
        <p:spPr>
          <a:xfrm>
            <a:off x="963019" y="0"/>
            <a:ext cx="10265963" cy="6858000"/>
          </a:xfrm>
          <a:prstGeom prst="rect">
            <a:avLst/>
          </a:prstGeom>
        </p:spPr>
      </p:pic>
      <p:pic>
        <p:nvPicPr>
          <p:cNvPr id="4100" name="Picture 4">
            <a:extLst>
              <a:ext uri="{FF2B5EF4-FFF2-40B4-BE49-F238E27FC236}">
                <a16:creationId xmlns:a16="http://schemas.microsoft.com/office/drawing/2014/main" id="{6FD7593B-4F3D-B3A8-6BAE-6F071668A3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223" y="2820352"/>
            <a:ext cx="2702981" cy="40376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F5CEF53-86F9-DB49-3D09-EE3B87241852}"/>
              </a:ext>
            </a:extLst>
          </p:cNvPr>
          <p:cNvSpPr txBox="1"/>
          <p:nvPr/>
        </p:nvSpPr>
        <p:spPr>
          <a:xfrm>
            <a:off x="202607" y="152716"/>
            <a:ext cx="9540723" cy="461665"/>
          </a:xfrm>
          <a:prstGeom prst="rect">
            <a:avLst/>
          </a:prstGeom>
          <a:noFill/>
        </p:spPr>
        <p:txBody>
          <a:bodyPr wrap="square">
            <a:spAutoFit/>
          </a:bodyPr>
          <a:lstStyle/>
          <a:p>
            <a:r>
              <a:rPr lang="en-GB" sz="2400" dirty="0"/>
              <a:t>Introduction to scenario</a:t>
            </a:r>
          </a:p>
        </p:txBody>
      </p:sp>
    </p:spTree>
    <p:extLst>
      <p:ext uri="{BB962C8B-B14F-4D97-AF65-F5344CB8AC3E}">
        <p14:creationId xmlns:p14="http://schemas.microsoft.com/office/powerpoint/2010/main" val="3818190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84483CE5-3D7E-BB37-9656-C1DB6F8A3C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625"/>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Diagonal Corners Rounded 1">
            <a:extLst>
              <a:ext uri="{FF2B5EF4-FFF2-40B4-BE49-F238E27FC236}">
                <a16:creationId xmlns:a16="http://schemas.microsoft.com/office/drawing/2014/main" id="{47A933D0-8ABD-AFD1-6C72-123CBB8DE8A5}"/>
              </a:ext>
            </a:extLst>
          </p:cNvPr>
          <p:cNvSpPr/>
          <p:nvPr/>
        </p:nvSpPr>
        <p:spPr>
          <a:xfrm flipH="1">
            <a:off x="617347" y="622940"/>
            <a:ext cx="1521204" cy="1510019"/>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600" dirty="0"/>
              <a:t>Attic</a:t>
            </a:r>
          </a:p>
        </p:txBody>
      </p:sp>
      <p:sp>
        <p:nvSpPr>
          <p:cNvPr id="3" name="Rectangle: Rounded Corners 2">
            <a:extLst>
              <a:ext uri="{FF2B5EF4-FFF2-40B4-BE49-F238E27FC236}">
                <a16:creationId xmlns:a16="http://schemas.microsoft.com/office/drawing/2014/main" id="{E762BEE7-A7C6-30D2-2F08-BC5865AEEF37}"/>
              </a:ext>
            </a:extLst>
          </p:cNvPr>
          <p:cNvSpPr/>
          <p:nvPr/>
        </p:nvSpPr>
        <p:spPr>
          <a:xfrm>
            <a:off x="444501" y="431801"/>
            <a:ext cx="1866900" cy="1892300"/>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Tree>
    <p:extLst>
      <p:ext uri="{BB962C8B-B14F-4D97-AF65-F5344CB8AC3E}">
        <p14:creationId xmlns:p14="http://schemas.microsoft.com/office/powerpoint/2010/main" val="35004239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84A7B-E9C1-613A-7038-E40E851AAA68}"/>
              </a:ext>
            </a:extLst>
          </p:cNvPr>
          <p:cNvPicPr>
            <a:picLocks noChangeAspect="1"/>
          </p:cNvPicPr>
          <p:nvPr/>
        </p:nvPicPr>
        <p:blipFill rotWithShape="1">
          <a:blip r:embed="rId3"/>
          <a:srcRect t="15739" b="-4975"/>
          <a:stretch/>
        </p:blipFill>
        <p:spPr>
          <a:xfrm>
            <a:off x="-30809" y="1"/>
            <a:ext cx="12253617" cy="7289801"/>
          </a:xfrm>
          <a:prstGeom prst="rect">
            <a:avLst/>
          </a:prstGeom>
        </p:spPr>
      </p:pic>
      <p:sp>
        <p:nvSpPr>
          <p:cNvPr id="3" name="TextBox 2">
            <a:extLst>
              <a:ext uri="{FF2B5EF4-FFF2-40B4-BE49-F238E27FC236}">
                <a16:creationId xmlns:a16="http://schemas.microsoft.com/office/drawing/2014/main" id="{7A4DDEE3-6F50-F55C-ED37-E3E0BF131611}"/>
              </a:ext>
            </a:extLst>
          </p:cNvPr>
          <p:cNvSpPr txBox="1"/>
          <p:nvPr/>
        </p:nvSpPr>
        <p:spPr>
          <a:xfrm>
            <a:off x="361951" y="185580"/>
            <a:ext cx="8496299" cy="461665"/>
          </a:xfrm>
          <a:prstGeom prst="rect">
            <a:avLst/>
          </a:prstGeom>
          <a:noFill/>
        </p:spPr>
        <p:txBody>
          <a:bodyPr wrap="square">
            <a:spAutoFit/>
          </a:bodyPr>
          <a:lstStyle/>
          <a:p>
            <a:r>
              <a:rPr lang="en-US" sz="2400" dirty="0"/>
              <a:t>Introduction</a:t>
            </a:r>
          </a:p>
        </p:txBody>
      </p:sp>
      <p:sp>
        <p:nvSpPr>
          <p:cNvPr id="4" name="TextBox 3">
            <a:extLst>
              <a:ext uri="{FF2B5EF4-FFF2-40B4-BE49-F238E27FC236}">
                <a16:creationId xmlns:a16="http://schemas.microsoft.com/office/drawing/2014/main" id="{30E8B19A-A75A-CCA1-48D3-F320A34D8A83}"/>
              </a:ext>
            </a:extLst>
          </p:cNvPr>
          <p:cNvSpPr txBox="1"/>
          <p:nvPr/>
        </p:nvSpPr>
        <p:spPr>
          <a:xfrm>
            <a:off x="793751" y="1067708"/>
            <a:ext cx="3428395" cy="5847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3200" b="1" dirty="0"/>
              <a:t>MAXILITE PLUS</a:t>
            </a:r>
          </a:p>
        </p:txBody>
      </p:sp>
      <p:sp>
        <p:nvSpPr>
          <p:cNvPr id="6" name="Callout: Line 5">
            <a:extLst>
              <a:ext uri="{FF2B5EF4-FFF2-40B4-BE49-F238E27FC236}">
                <a16:creationId xmlns:a16="http://schemas.microsoft.com/office/drawing/2014/main" id="{852BDDFD-A4B5-33D5-1600-D9F66675ED5C}"/>
              </a:ext>
            </a:extLst>
          </p:cNvPr>
          <p:cNvSpPr/>
          <p:nvPr/>
        </p:nvSpPr>
        <p:spPr>
          <a:xfrm>
            <a:off x="4356251" y="3153609"/>
            <a:ext cx="2920999" cy="491411"/>
          </a:xfrm>
          <a:prstGeom prst="borderCallout1">
            <a:avLst>
              <a:gd name="adj1" fmla="val 18750"/>
              <a:gd name="adj2" fmla="val -586"/>
              <a:gd name="adj3" fmla="val 81976"/>
              <a:gd name="adj4" fmla="val -4094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Affordable Choice</a:t>
            </a:r>
            <a:endParaRPr lang="en-IN" sz="2133" dirty="0"/>
          </a:p>
        </p:txBody>
      </p:sp>
      <p:sp>
        <p:nvSpPr>
          <p:cNvPr id="7" name="Callout: Line 6">
            <a:extLst>
              <a:ext uri="{FF2B5EF4-FFF2-40B4-BE49-F238E27FC236}">
                <a16:creationId xmlns:a16="http://schemas.microsoft.com/office/drawing/2014/main" id="{9B76F26B-16B3-6BE3-B00E-98F048D42B24}"/>
              </a:ext>
            </a:extLst>
          </p:cNvPr>
          <p:cNvSpPr/>
          <p:nvPr/>
        </p:nvSpPr>
        <p:spPr>
          <a:xfrm>
            <a:off x="4356251" y="3938265"/>
            <a:ext cx="2920999" cy="420415"/>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2133" dirty="0">
                <a:latin typeface="Open Sans"/>
                <a:ea typeface="Open Sans"/>
                <a:cs typeface="Open Sans"/>
              </a:rPr>
              <a:t>Good coverage</a:t>
            </a:r>
            <a:endParaRPr lang="en-IN" sz="2133" dirty="0"/>
          </a:p>
        </p:txBody>
      </p:sp>
      <p:pic>
        <p:nvPicPr>
          <p:cNvPr id="5" name="Picture 4">
            <a:extLst>
              <a:ext uri="{FF2B5EF4-FFF2-40B4-BE49-F238E27FC236}">
                <a16:creationId xmlns:a16="http://schemas.microsoft.com/office/drawing/2014/main" id="{2A2D9A73-95EB-CCD9-BAE0-27DF90E0B3E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653" b="94064" l="11932" r="92614">
                        <a14:foregroundMark x1="13068" y1="15525" x2="60795" y2="9589"/>
                        <a14:foregroundMark x1="60795" y1="9589" x2="87500" y2="12329"/>
                        <a14:foregroundMark x1="92614" y1="10959" x2="11932" y2="7306"/>
                        <a14:foregroundMark x1="52841" y1="6849" x2="88068" y2="9132"/>
                        <a14:foregroundMark x1="77273" y1="5936" x2="90909" y2="6849"/>
                        <a14:foregroundMark x1="13068" y1="22374" x2="87500" y2="24658"/>
                        <a14:foregroundMark x1="73295" y1="4566" x2="85227" y2="4566"/>
                        <a14:foregroundMark x1="15909" y1="5479" x2="59659" y2="5023"/>
                        <a14:foregroundMark x1="59659" y1="5023" x2="20455" y2="3653"/>
                        <a14:foregroundMark x1="20455" y1="3653" x2="18182" y2="4110"/>
                        <a14:foregroundMark x1="13068" y1="5023" x2="75000" y2="4110"/>
                        <a14:foregroundMark x1="22159" y1="82648" x2="64773" y2="91324"/>
                        <a14:foregroundMark x1="64773" y1="91324" x2="83523" y2="91324"/>
                        <a14:foregroundMark x1="52273" y1="78539" x2="34659" y2="77626"/>
                        <a14:foregroundMark x1="23864" y1="91324" x2="55682" y2="90868"/>
                        <a14:foregroundMark x1="41477" y1="94064" x2="53977" y2="93151"/>
                      </a14:backgroundRemoval>
                    </a14:imgEffect>
                  </a14:imgLayer>
                </a14:imgProps>
              </a:ext>
            </a:extLst>
          </a:blip>
          <a:srcRect l="5094" r="5094"/>
          <a:stretch/>
        </p:blipFill>
        <p:spPr bwMode="auto">
          <a:xfrm>
            <a:off x="730939" y="2260601"/>
            <a:ext cx="2716000" cy="3762959"/>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7784BF0-7D0D-3F90-50CB-7FFB70DB9D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186562" y="3512301"/>
            <a:ext cx="1544473" cy="943219"/>
          </a:xfrm>
          <a:prstGeom prst="rect">
            <a:avLst/>
          </a:prstGeom>
        </p:spPr>
      </p:pic>
    </p:spTree>
    <p:extLst>
      <p:ext uri="{BB962C8B-B14F-4D97-AF65-F5344CB8AC3E}">
        <p14:creationId xmlns:p14="http://schemas.microsoft.com/office/powerpoint/2010/main" val="21344537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17C255-DC45-F817-8CD9-7724998AC801}"/>
              </a:ext>
            </a:extLst>
          </p:cNvPr>
          <p:cNvPicPr>
            <a:picLocks noChangeAspect="1"/>
          </p:cNvPicPr>
          <p:nvPr/>
        </p:nvPicPr>
        <p:blipFill rotWithShape="1">
          <a:blip r:embed="rId3"/>
          <a:srcRect t="15739" b="-4975"/>
          <a:stretch/>
        </p:blipFill>
        <p:spPr>
          <a:xfrm>
            <a:off x="-30809" y="1"/>
            <a:ext cx="12253617" cy="7289801"/>
          </a:xfrm>
          <a:prstGeom prst="rect">
            <a:avLst/>
          </a:prstGeom>
        </p:spPr>
      </p:pic>
      <p:pic>
        <p:nvPicPr>
          <p:cNvPr id="5" name="Picture 2">
            <a:extLst>
              <a:ext uri="{FF2B5EF4-FFF2-40B4-BE49-F238E27FC236}">
                <a16:creationId xmlns:a16="http://schemas.microsoft.com/office/drawing/2014/main" id="{E5616D0E-6FDA-E90B-00B6-F6F8FBAFDEA0}"/>
              </a:ext>
            </a:extLst>
          </p:cNvPr>
          <p:cNvPicPr>
            <a:picLocks noChangeAspect="1" noChangeArrowheads="1"/>
          </p:cNvPicPr>
          <p:nvPr/>
        </p:nvPicPr>
        <p:blipFill rotWithShape="1">
          <a:blip r:embed="rId4"/>
          <a:srcRect l="-2640" r="10488"/>
          <a:stretch/>
        </p:blipFill>
        <p:spPr bwMode="auto">
          <a:xfrm>
            <a:off x="4405933" y="2873483"/>
            <a:ext cx="3783932" cy="3238725"/>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 name="Flowchart: Terminator 5">
            <a:extLst>
              <a:ext uri="{FF2B5EF4-FFF2-40B4-BE49-F238E27FC236}">
                <a16:creationId xmlns:a16="http://schemas.microsoft.com/office/drawing/2014/main" id="{D74CF421-0E11-6B5F-104E-F738F0F90CB8}"/>
              </a:ext>
            </a:extLst>
          </p:cNvPr>
          <p:cNvSpPr/>
          <p:nvPr/>
        </p:nvSpPr>
        <p:spPr>
          <a:xfrm>
            <a:off x="509125" y="4205991"/>
            <a:ext cx="1771072" cy="78180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Finish: Matt</a:t>
            </a:r>
          </a:p>
        </p:txBody>
      </p:sp>
      <p:sp>
        <p:nvSpPr>
          <p:cNvPr id="7" name="Oval 6">
            <a:extLst>
              <a:ext uri="{FF2B5EF4-FFF2-40B4-BE49-F238E27FC236}">
                <a16:creationId xmlns:a16="http://schemas.microsoft.com/office/drawing/2014/main" id="{47E55786-813A-C789-F7B2-115512C02A89}"/>
              </a:ext>
            </a:extLst>
          </p:cNvPr>
          <p:cNvSpPr/>
          <p:nvPr/>
        </p:nvSpPr>
        <p:spPr>
          <a:xfrm>
            <a:off x="2175475"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sp>
        <p:nvSpPr>
          <p:cNvPr id="8" name="Flowchart: Terminator 7">
            <a:extLst>
              <a:ext uri="{FF2B5EF4-FFF2-40B4-BE49-F238E27FC236}">
                <a16:creationId xmlns:a16="http://schemas.microsoft.com/office/drawing/2014/main" id="{411EE1B9-8545-E6E3-7338-DB8585B8890F}"/>
              </a:ext>
            </a:extLst>
          </p:cNvPr>
          <p:cNvSpPr/>
          <p:nvPr/>
        </p:nvSpPr>
        <p:spPr>
          <a:xfrm>
            <a:off x="1255978" y="244729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Coverage: </a:t>
            </a:r>
          </a:p>
          <a:p>
            <a:pPr algn="ctr"/>
            <a:r>
              <a:rPr lang="en-IN" sz="1467" dirty="0"/>
              <a:t>9 - 10 mt</a:t>
            </a:r>
            <a:r>
              <a:rPr lang="en-IN" sz="1467" baseline="30000" dirty="0"/>
              <a:t>2</a:t>
            </a:r>
            <a:r>
              <a:rPr lang="en-IN" sz="1467" dirty="0"/>
              <a:t>/Lt</a:t>
            </a:r>
          </a:p>
        </p:txBody>
      </p:sp>
      <p:sp>
        <p:nvSpPr>
          <p:cNvPr id="9" name="Oval 8">
            <a:extLst>
              <a:ext uri="{FF2B5EF4-FFF2-40B4-BE49-F238E27FC236}">
                <a16:creationId xmlns:a16="http://schemas.microsoft.com/office/drawing/2014/main" id="{94EC5412-BF79-ED85-67D7-5E61519765DC}"/>
              </a:ext>
            </a:extLst>
          </p:cNvPr>
          <p:cNvSpPr/>
          <p:nvPr/>
        </p:nvSpPr>
        <p:spPr>
          <a:xfrm>
            <a:off x="2645774" y="194178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sp>
        <p:nvSpPr>
          <p:cNvPr id="10" name="Flowchart: Terminator 9">
            <a:extLst>
              <a:ext uri="{FF2B5EF4-FFF2-40B4-BE49-F238E27FC236}">
                <a16:creationId xmlns:a16="http://schemas.microsoft.com/office/drawing/2014/main" id="{3BE5C4C8-9C4F-C850-1ABB-F5827D4B9BED}"/>
              </a:ext>
            </a:extLst>
          </p:cNvPr>
          <p:cNvSpPr/>
          <p:nvPr/>
        </p:nvSpPr>
        <p:spPr>
          <a:xfrm>
            <a:off x="3635975" y="1175279"/>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Basic Opacity</a:t>
            </a:r>
          </a:p>
        </p:txBody>
      </p:sp>
      <p:sp>
        <p:nvSpPr>
          <p:cNvPr id="11" name="Oval 10">
            <a:extLst>
              <a:ext uri="{FF2B5EF4-FFF2-40B4-BE49-F238E27FC236}">
                <a16:creationId xmlns:a16="http://schemas.microsoft.com/office/drawing/2014/main" id="{D4FD7705-7A3E-CF29-F3E7-3264C066D4B8}"/>
              </a:ext>
            </a:extLst>
          </p:cNvPr>
          <p:cNvSpPr/>
          <p:nvPr/>
        </p:nvSpPr>
        <p:spPr>
          <a:xfrm>
            <a:off x="5026497" y="712841"/>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12" name="Picture 11" descr="A black and white logo&#10;&#10;Description automatically generated">
            <a:extLst>
              <a:ext uri="{FF2B5EF4-FFF2-40B4-BE49-F238E27FC236}">
                <a16:creationId xmlns:a16="http://schemas.microsoft.com/office/drawing/2014/main" id="{20D4F1F5-8505-1C3F-C53B-C1F24432FF14}"/>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foregroundMark x1="20833" y1="21250" x2="36111" y2="20000"/>
                        <a14:foregroundMark x1="37500" y1="21250" x2="33333" y2="21250"/>
                      </a14:backgroundRemoval>
                    </a14:imgEffect>
                  </a14:imgLayer>
                </a14:imgProps>
              </a:ext>
            </a:extLst>
          </a:blip>
          <a:stretch>
            <a:fillRect/>
          </a:stretch>
        </p:blipFill>
        <p:spPr>
          <a:xfrm>
            <a:off x="5380671" y="1006560"/>
            <a:ext cx="728717" cy="829880"/>
          </a:xfrm>
          <a:prstGeom prst="rect">
            <a:avLst/>
          </a:prstGeom>
        </p:spPr>
      </p:pic>
      <p:pic>
        <p:nvPicPr>
          <p:cNvPr id="13" name="Picture 4">
            <a:extLst>
              <a:ext uri="{FF2B5EF4-FFF2-40B4-BE49-F238E27FC236}">
                <a16:creationId xmlns:a16="http://schemas.microsoft.com/office/drawing/2014/main" id="{7E769AE4-5139-A517-D042-160A50FE6A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64385" y="4196674"/>
            <a:ext cx="745609" cy="76820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B9C2F2E6-11D9-3E2E-3C3A-24D2B36C07BA}"/>
              </a:ext>
            </a:extLst>
          </p:cNvPr>
          <p:cNvGrpSpPr/>
          <p:nvPr/>
        </p:nvGrpSpPr>
        <p:grpSpPr>
          <a:xfrm>
            <a:off x="3023977" y="2343650"/>
            <a:ext cx="729177" cy="624721"/>
            <a:chOff x="2589132" y="899362"/>
            <a:chExt cx="546883" cy="468541"/>
          </a:xfrm>
        </p:grpSpPr>
        <p:cxnSp>
          <p:nvCxnSpPr>
            <p:cNvPr id="15" name="Connector: Elbow 14">
              <a:extLst>
                <a:ext uri="{FF2B5EF4-FFF2-40B4-BE49-F238E27FC236}">
                  <a16:creationId xmlns:a16="http://schemas.microsoft.com/office/drawing/2014/main" id="{8786A94F-65E7-850B-C3FB-426DC614ED58}"/>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156E6827-D2A9-CAD9-5FE6-F7495EE5F03A}"/>
                </a:ext>
              </a:extLst>
            </p:cNvPr>
            <p:cNvSpPr txBox="1"/>
            <p:nvPr/>
          </p:nvSpPr>
          <p:spPr>
            <a:xfrm>
              <a:off x="2681991" y="1016000"/>
              <a:ext cx="454024" cy="299662"/>
            </a:xfrm>
            <a:prstGeom prst="rect">
              <a:avLst/>
            </a:prstGeom>
            <a:noFill/>
          </p:spPr>
          <p:txBody>
            <a:bodyPr wrap="square" lIns="0" tIns="0" rIns="0" bIns="0" rtlCol="0">
              <a:noAutofit/>
            </a:bodyPr>
            <a:lstStyle/>
            <a:p>
              <a:r>
                <a:rPr lang="en-IN" sz="1867" dirty="0">
                  <a:solidFill>
                    <a:schemeClr val="bg1"/>
                  </a:solidFill>
                </a:rPr>
                <a:t>mts</a:t>
              </a:r>
              <a:r>
                <a:rPr lang="en-IN" sz="1867" baseline="30000" dirty="0">
                  <a:solidFill>
                    <a:schemeClr val="bg1"/>
                  </a:solidFill>
                </a:rPr>
                <a:t>2</a:t>
              </a:r>
            </a:p>
          </p:txBody>
        </p:sp>
        <p:cxnSp>
          <p:nvCxnSpPr>
            <p:cNvPr id="17" name="Connector: Elbow 16">
              <a:extLst>
                <a:ext uri="{FF2B5EF4-FFF2-40B4-BE49-F238E27FC236}">
                  <a16:creationId xmlns:a16="http://schemas.microsoft.com/office/drawing/2014/main" id="{003713B9-581C-FCE2-59D6-6D75AFB9B5A1}"/>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8" name="Flowchart: Terminator 17">
            <a:extLst>
              <a:ext uri="{FF2B5EF4-FFF2-40B4-BE49-F238E27FC236}">
                <a16:creationId xmlns:a16="http://schemas.microsoft.com/office/drawing/2014/main" id="{DEB4CD93-B6EF-1BB7-8944-1920A159B0EE}"/>
              </a:ext>
            </a:extLst>
          </p:cNvPr>
          <p:cNvSpPr/>
          <p:nvPr/>
        </p:nvSpPr>
        <p:spPr>
          <a:xfrm>
            <a:off x="8354670" y="2285283"/>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42 Ready mix</a:t>
            </a:r>
          </a:p>
        </p:txBody>
      </p:sp>
      <p:sp>
        <p:nvSpPr>
          <p:cNvPr id="19" name="Oval 18">
            <a:extLst>
              <a:ext uri="{FF2B5EF4-FFF2-40B4-BE49-F238E27FC236}">
                <a16:creationId xmlns:a16="http://schemas.microsoft.com/office/drawing/2014/main" id="{C55D2C96-4A3A-D32F-5736-93CD116642DC}"/>
              </a:ext>
            </a:extLst>
          </p:cNvPr>
          <p:cNvSpPr/>
          <p:nvPr/>
        </p:nvSpPr>
        <p:spPr>
          <a:xfrm>
            <a:off x="7147267" y="1889768"/>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0" name="Picture 19" descr="A colorful circle with a black background&#10;&#10;Description automatically generated">
            <a:extLst>
              <a:ext uri="{FF2B5EF4-FFF2-40B4-BE49-F238E27FC236}">
                <a16:creationId xmlns:a16="http://schemas.microsoft.com/office/drawing/2014/main" id="{7B135A32-2F29-D6DD-9899-FD19E32D6F9E}"/>
              </a:ext>
            </a:extLst>
          </p:cNvPr>
          <p:cNvPicPr>
            <a:picLocks noChangeAspect="1"/>
          </p:cNvPicPr>
          <p:nvPr/>
        </p:nvPicPr>
        <p:blipFill>
          <a:blip r:embed="rId8"/>
          <a:stretch>
            <a:fillRect/>
          </a:stretch>
        </p:blipFill>
        <p:spPr>
          <a:xfrm>
            <a:off x="7504668" y="2171152"/>
            <a:ext cx="760467" cy="760467"/>
          </a:xfrm>
          <a:prstGeom prst="rect">
            <a:avLst/>
          </a:prstGeom>
        </p:spPr>
      </p:pic>
      <p:sp>
        <p:nvSpPr>
          <p:cNvPr id="21" name="Flowchart: Terminator 20">
            <a:extLst>
              <a:ext uri="{FF2B5EF4-FFF2-40B4-BE49-F238E27FC236}">
                <a16:creationId xmlns:a16="http://schemas.microsoft.com/office/drawing/2014/main" id="{A3DF8FD7-D61F-977D-D59C-3D61DD638742}"/>
              </a:ext>
            </a:extLst>
          </p:cNvPr>
          <p:cNvSpPr/>
          <p:nvPr/>
        </p:nvSpPr>
        <p:spPr>
          <a:xfrm>
            <a:off x="9296058" y="4388124"/>
            <a:ext cx="1521335" cy="492443"/>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67" dirty="0"/>
              <a:t>7L &amp; 18 L</a:t>
            </a:r>
          </a:p>
        </p:txBody>
      </p:sp>
      <p:sp>
        <p:nvSpPr>
          <p:cNvPr id="22" name="Oval 21">
            <a:extLst>
              <a:ext uri="{FF2B5EF4-FFF2-40B4-BE49-F238E27FC236}">
                <a16:creationId xmlns:a16="http://schemas.microsoft.com/office/drawing/2014/main" id="{45F44ECB-1021-29BA-B217-53BF79BD519A}"/>
              </a:ext>
            </a:extLst>
          </p:cNvPr>
          <p:cNvSpPr/>
          <p:nvPr/>
        </p:nvSpPr>
        <p:spPr>
          <a:xfrm>
            <a:off x="8085817" y="3874912"/>
            <a:ext cx="1460500" cy="144780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sz="2400" dirty="0" err="1"/>
          </a:p>
        </p:txBody>
      </p:sp>
      <p:pic>
        <p:nvPicPr>
          <p:cNvPr id="23" name="Picture 2">
            <a:extLst>
              <a:ext uri="{FF2B5EF4-FFF2-40B4-BE49-F238E27FC236}">
                <a16:creationId xmlns:a16="http://schemas.microsoft.com/office/drawing/2014/main" id="{2F2EFA6B-26DE-9B6B-1818-72637ACFC1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6100" y="4197463"/>
            <a:ext cx="769957" cy="80295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DBA47B0-A23B-5D4E-3854-81DEB3FC1E33}"/>
              </a:ext>
            </a:extLst>
          </p:cNvPr>
          <p:cNvSpPr txBox="1"/>
          <p:nvPr/>
        </p:nvSpPr>
        <p:spPr>
          <a:xfrm>
            <a:off x="3757271" y="6203061"/>
            <a:ext cx="4597399" cy="461665"/>
          </a:xfrm>
          <a:prstGeom prst="rect">
            <a:avLst/>
          </a:prstGeom>
          <a:noFill/>
        </p:spPr>
        <p:txBody>
          <a:bodyPr wrap="square">
            <a:spAutoFit/>
          </a:bodyPr>
          <a:lstStyle/>
          <a:p>
            <a:pPr algn="l" rtl="0" fontAlgn="base"/>
            <a:r>
              <a:rPr lang="en-US" sz="2400" i="1" dirty="0">
                <a:solidFill>
                  <a:schemeClr val="bg1"/>
                </a:solidFill>
              </a:rPr>
              <a:t>Click the product to learn more. </a:t>
            </a:r>
          </a:p>
        </p:txBody>
      </p:sp>
    </p:spTree>
    <p:extLst>
      <p:ext uri="{BB962C8B-B14F-4D97-AF65-F5344CB8AC3E}">
        <p14:creationId xmlns:p14="http://schemas.microsoft.com/office/powerpoint/2010/main" val="98478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t through neutrals with bright bursts&#10;">
            <a:extLst>
              <a:ext uri="{FF2B5EF4-FFF2-40B4-BE49-F238E27FC236}">
                <a16:creationId xmlns:a16="http://schemas.microsoft.com/office/drawing/2014/main" id="{F2FC6B13-9B00-618C-B2B3-2E855882E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4" y="0"/>
            <a:ext cx="1218353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Free photo medium shot smiley friends wearing trucker hats">
            <a:extLst>
              <a:ext uri="{FF2B5EF4-FFF2-40B4-BE49-F238E27FC236}">
                <a16:creationId xmlns:a16="http://schemas.microsoft.com/office/drawing/2014/main" id="{0C8E9C2E-C3FD-D91C-A3FE-E6CDD137AA3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8393" b="82974" l="9904" r="89936">
                        <a14:foregroundMark x1="34665" y1="22782" x2="40895" y2="25420"/>
                        <a14:foregroundMark x1="50160" y1="11751" x2="53514" y2="10072"/>
                        <a14:foregroundMark x1="77316" y1="44844" x2="74121" y2="70264"/>
                        <a14:foregroundMark x1="61821" y1="48441" x2="62300" y2="71223"/>
                        <a14:foregroundMark x1="30990" y1="79137" x2="79073" y2="82974"/>
                        <a14:foregroundMark x1="78594" y1="55156" x2="80192" y2="81055"/>
                        <a14:foregroundMark x1="26997" y1="41727" x2="30671" y2="33333"/>
                        <a14:foregroundMark x1="26518" y1="35971" x2="24920" y2="36930"/>
                        <a14:foregroundMark x1="34824" y1="21583" x2="34824" y2="21583"/>
                        <a14:foregroundMark x1="32268" y1="23261" x2="32268" y2="23261"/>
                        <a14:foregroundMark x1="34345" y1="20384" x2="34345" y2="20384"/>
                        <a14:foregroundMark x1="46326" y1="37410" x2="46326" y2="42926"/>
                        <a14:foregroundMark x1="57668" y1="26379" x2="57668" y2="26379"/>
                        <a14:foregroundMark x1="33067" y1="23981" x2="33067" y2="23981"/>
                        <a14:foregroundMark x1="32748" y1="24460" x2="32748" y2="24460"/>
                        <a14:foregroundMark x1="32109" y1="24460" x2="32109" y2="24460"/>
                        <a14:foregroundMark x1="31949" y1="25420" x2="31949" y2="25420"/>
                        <a14:foregroundMark x1="33227" y1="22782" x2="33227" y2="22782"/>
                        <a14:foregroundMark x1="33067" y1="22302" x2="33067" y2="22302"/>
                        <a14:foregroundMark x1="33706" y1="20144" x2="33706" y2="20144"/>
                        <a14:backgroundMark x1="60543" y1="12710" x2="58626" y2="19185"/>
                        <a14:backgroundMark x1="57508" y1="26379" x2="57508" y2="26379"/>
                        <a14:backgroundMark x1="55751" y1="25420" x2="55751" y2="25420"/>
                        <a14:backgroundMark x1="55591" y1="25420" x2="55591" y2="25420"/>
                        <a14:backgroundMark x1="57987" y1="26859" x2="57987" y2="26859"/>
                        <a14:backgroundMark x1="29712" y1="32614" x2="29712" y2="32614"/>
                        <a14:backgroundMark x1="31470" y1="23981" x2="31470" y2="23981"/>
                        <a14:backgroundMark x1="32109" y1="23261" x2="32109" y2="23261"/>
                        <a14:backgroundMark x1="71086" y1="18705" x2="71086" y2="18705"/>
                        <a14:backgroundMark x1="82109" y1="48201" x2="82109" y2="48201"/>
                      </a14:backgroundRemoval>
                    </a14:imgEffect>
                  </a14:imgLayer>
                </a14:imgProps>
              </a:ext>
              <a:ext uri="{28A0092B-C50C-407E-A947-70E740481C1C}">
                <a14:useLocalDpi xmlns:a14="http://schemas.microsoft.com/office/drawing/2010/main" val="0"/>
              </a:ext>
            </a:extLst>
          </a:blip>
          <a:srcRect b="15558"/>
          <a:stretch/>
        </p:blipFill>
        <p:spPr bwMode="auto">
          <a:xfrm>
            <a:off x="-1574800" y="1871664"/>
            <a:ext cx="8864600" cy="498633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926875-E8CA-03CA-6685-399B50590B13}"/>
              </a:ext>
            </a:extLst>
          </p:cNvPr>
          <p:cNvSpPr txBox="1"/>
          <p:nvPr/>
        </p:nvSpPr>
        <p:spPr>
          <a:xfrm>
            <a:off x="1369737" y="197169"/>
            <a:ext cx="8496299" cy="461665"/>
          </a:xfrm>
          <a:prstGeom prst="rect">
            <a:avLst/>
          </a:prstGeom>
          <a:noFill/>
        </p:spPr>
        <p:txBody>
          <a:bodyPr wrap="square">
            <a:spAutoFit/>
          </a:bodyPr>
          <a:lstStyle/>
          <a:p>
            <a:r>
              <a:rPr lang="en-US" sz="2400" dirty="0">
                <a:solidFill>
                  <a:schemeClr val="bg1"/>
                </a:solidFill>
              </a:rPr>
              <a:t>Results</a:t>
            </a:r>
          </a:p>
        </p:txBody>
      </p:sp>
    </p:spTree>
    <p:extLst>
      <p:ext uri="{BB962C8B-B14F-4D97-AF65-F5344CB8AC3E}">
        <p14:creationId xmlns:p14="http://schemas.microsoft.com/office/powerpoint/2010/main" val="10825663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30527" y="0"/>
            <a:ext cx="12130947" cy="6858000"/>
          </a:xfrm>
          <a:prstGeom prst="rect">
            <a:avLst/>
          </a:prstGeom>
        </p:spPr>
      </p:pic>
      <p:sp>
        <p:nvSpPr>
          <p:cNvPr id="2" name="TextBox 1">
            <a:extLst>
              <a:ext uri="{FF2B5EF4-FFF2-40B4-BE49-F238E27FC236}">
                <a16:creationId xmlns:a16="http://schemas.microsoft.com/office/drawing/2014/main" id="{4B2F0564-651C-BC59-1297-138C5C6B21F4}"/>
              </a:ext>
            </a:extLst>
          </p:cNvPr>
          <p:cNvSpPr txBox="1"/>
          <p:nvPr/>
        </p:nvSpPr>
        <p:spPr>
          <a:xfrm>
            <a:off x="2035444" y="1394849"/>
            <a:ext cx="7800813" cy="712921"/>
          </a:xfrm>
          <a:prstGeom prst="rect">
            <a:avLst/>
          </a:prstGeom>
          <a:noFill/>
        </p:spPr>
        <p:txBody>
          <a:bodyPr wrap="square" lIns="0" tIns="0" rIns="0" bIns="0" rtlCol="0">
            <a:noAutofit/>
          </a:bodyPr>
          <a:lstStyle/>
          <a:p>
            <a:r>
              <a:rPr lang="en-IN" sz="1867" dirty="0">
                <a:solidFill>
                  <a:schemeClr val="bg1"/>
                </a:solidFill>
              </a:rPr>
              <a:t>Which of the following has the maximum paint coverage per litre of product?</a:t>
            </a:r>
          </a:p>
        </p:txBody>
      </p:sp>
      <p:sp>
        <p:nvSpPr>
          <p:cNvPr id="4" name="TextBox 3">
            <a:extLst>
              <a:ext uri="{FF2B5EF4-FFF2-40B4-BE49-F238E27FC236}">
                <a16:creationId xmlns:a16="http://schemas.microsoft.com/office/drawing/2014/main" id="{D35F8E3B-2C99-B112-88D8-C6BCA6A4C493}"/>
              </a:ext>
            </a:extLst>
          </p:cNvPr>
          <p:cNvSpPr txBox="1"/>
          <p:nvPr/>
        </p:nvSpPr>
        <p:spPr>
          <a:xfrm>
            <a:off x="2035444" y="3502617"/>
            <a:ext cx="3781587" cy="537275"/>
          </a:xfrm>
          <a:prstGeom prst="rect">
            <a:avLst/>
          </a:prstGeom>
          <a:noFill/>
        </p:spPr>
        <p:txBody>
          <a:bodyPr wrap="square" lIns="0" tIns="0" rIns="0" bIns="0" rtlCol="0">
            <a:noAutofit/>
          </a:bodyPr>
          <a:lstStyle/>
          <a:p>
            <a:r>
              <a:rPr lang="en-US" sz="1600" dirty="0">
                <a:solidFill>
                  <a:schemeClr val="bg1"/>
                </a:solidFill>
              </a:rPr>
              <a:t>Inspire SmartChoice Interior</a:t>
            </a:r>
            <a:endParaRPr lang="en-IN" sz="1600" dirty="0">
              <a:solidFill>
                <a:schemeClr val="bg1"/>
              </a:solidFill>
            </a:endParaRPr>
          </a:p>
        </p:txBody>
      </p:sp>
      <p:sp>
        <p:nvSpPr>
          <p:cNvPr id="5" name="TextBox 4">
            <a:extLst>
              <a:ext uri="{FF2B5EF4-FFF2-40B4-BE49-F238E27FC236}">
                <a16:creationId xmlns:a16="http://schemas.microsoft.com/office/drawing/2014/main" id="{4113C082-5149-0ECD-45DB-30A2760B4624}"/>
              </a:ext>
            </a:extLst>
          </p:cNvPr>
          <p:cNvSpPr txBox="1"/>
          <p:nvPr/>
        </p:nvSpPr>
        <p:spPr>
          <a:xfrm>
            <a:off x="6784813" y="3502617"/>
            <a:ext cx="3781587" cy="537275"/>
          </a:xfrm>
          <a:prstGeom prst="rect">
            <a:avLst/>
          </a:prstGeom>
        </p:spPr>
        <p:txBody>
          <a:bodyPr wrap="square" lIns="0" tIns="0" rIns="0" bIns="0" rtlCol="0">
            <a:noAutofit/>
          </a:bodyPr>
          <a:lstStyle/>
          <a:p>
            <a:r>
              <a:rPr lang="en-IN" sz="1600" dirty="0">
                <a:solidFill>
                  <a:schemeClr val="bg1"/>
                </a:solidFill>
              </a:rPr>
              <a:t>Inspire Interior – Smooth Sheen</a:t>
            </a:r>
          </a:p>
        </p:txBody>
      </p:sp>
      <p:sp>
        <p:nvSpPr>
          <p:cNvPr id="6" name="TextBox 5">
            <a:extLst>
              <a:ext uri="{FF2B5EF4-FFF2-40B4-BE49-F238E27FC236}">
                <a16:creationId xmlns:a16="http://schemas.microsoft.com/office/drawing/2014/main" id="{75AB219A-2307-7ADC-2EA2-DB1C43AF25A3}"/>
              </a:ext>
            </a:extLst>
          </p:cNvPr>
          <p:cNvSpPr txBox="1"/>
          <p:nvPr/>
        </p:nvSpPr>
        <p:spPr>
          <a:xfrm>
            <a:off x="2035445" y="4311975"/>
            <a:ext cx="3662767" cy="537275"/>
          </a:xfrm>
          <a:prstGeom prst="rect">
            <a:avLst/>
          </a:prstGeom>
          <a:noFill/>
        </p:spPr>
        <p:txBody>
          <a:bodyPr wrap="square" lIns="0" tIns="0" rIns="0" bIns="0" rtlCol="0">
            <a:noAutofit/>
          </a:bodyPr>
          <a:lstStyle/>
          <a:p>
            <a:r>
              <a:rPr lang="en-IN" sz="1600" dirty="0" err="1">
                <a:solidFill>
                  <a:schemeClr val="bg1"/>
                </a:solidFill>
              </a:rPr>
              <a:t>Maxlite</a:t>
            </a:r>
            <a:r>
              <a:rPr lang="en-IN" sz="1600" dirty="0">
                <a:solidFill>
                  <a:schemeClr val="bg1"/>
                </a:solidFill>
              </a:rPr>
              <a:t> Plus</a:t>
            </a:r>
          </a:p>
        </p:txBody>
      </p:sp>
      <p:sp>
        <p:nvSpPr>
          <p:cNvPr id="7" name="TextBox 6">
            <a:extLst>
              <a:ext uri="{FF2B5EF4-FFF2-40B4-BE49-F238E27FC236}">
                <a16:creationId xmlns:a16="http://schemas.microsoft.com/office/drawing/2014/main" id="{2ACBFBA5-AD36-045B-CE9E-5F6436790976}"/>
              </a:ext>
            </a:extLst>
          </p:cNvPr>
          <p:cNvSpPr txBox="1"/>
          <p:nvPr/>
        </p:nvSpPr>
        <p:spPr>
          <a:xfrm>
            <a:off x="6784813" y="4311975"/>
            <a:ext cx="3781587" cy="537275"/>
          </a:xfrm>
          <a:prstGeom prst="rect">
            <a:avLst/>
          </a:prstGeom>
          <a:noFill/>
        </p:spPr>
        <p:txBody>
          <a:bodyPr wrap="square" lIns="0" tIns="0" rIns="0" bIns="0" rtlCol="0">
            <a:noAutofit/>
          </a:bodyPr>
          <a:lstStyle/>
          <a:p>
            <a:r>
              <a:rPr lang="en-US" sz="1600" dirty="0">
                <a:solidFill>
                  <a:schemeClr val="bg1"/>
                </a:solidFill>
              </a:rPr>
              <a:t>Inspire Interior – Glow</a:t>
            </a:r>
            <a:endParaRPr lang="en-IN" sz="1600" dirty="0">
              <a:solidFill>
                <a:schemeClr val="bg1"/>
              </a:solidFill>
            </a:endParaRPr>
          </a:p>
        </p:txBody>
      </p:sp>
      <p:sp>
        <p:nvSpPr>
          <p:cNvPr id="8" name="Star: 8 Points 7">
            <a:extLst>
              <a:ext uri="{FF2B5EF4-FFF2-40B4-BE49-F238E27FC236}">
                <a16:creationId xmlns:a16="http://schemas.microsoft.com/office/drawing/2014/main" id="{E4855A48-8A6A-F989-BD2D-014AE88471E9}"/>
              </a:ext>
            </a:extLst>
          </p:cNvPr>
          <p:cNvSpPr/>
          <p:nvPr/>
        </p:nvSpPr>
        <p:spPr>
          <a:xfrm>
            <a:off x="1460500" y="3276601"/>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1</a:t>
            </a:r>
          </a:p>
        </p:txBody>
      </p:sp>
      <p:sp>
        <p:nvSpPr>
          <p:cNvPr id="9" name="Star: 8 Points 8">
            <a:extLst>
              <a:ext uri="{FF2B5EF4-FFF2-40B4-BE49-F238E27FC236}">
                <a16:creationId xmlns:a16="http://schemas.microsoft.com/office/drawing/2014/main" id="{81E078DB-B348-A987-0935-D6294578D05E}"/>
              </a:ext>
            </a:extLst>
          </p:cNvPr>
          <p:cNvSpPr/>
          <p:nvPr/>
        </p:nvSpPr>
        <p:spPr>
          <a:xfrm>
            <a:off x="6131967" y="3194047"/>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2</a:t>
            </a:r>
          </a:p>
        </p:txBody>
      </p:sp>
      <p:sp>
        <p:nvSpPr>
          <p:cNvPr id="10" name="Star: 8 Points 9">
            <a:extLst>
              <a:ext uri="{FF2B5EF4-FFF2-40B4-BE49-F238E27FC236}">
                <a16:creationId xmlns:a16="http://schemas.microsoft.com/office/drawing/2014/main" id="{890B8411-4DD6-4ED6-8886-9F15E82BE158}"/>
              </a:ext>
            </a:extLst>
          </p:cNvPr>
          <p:cNvSpPr/>
          <p:nvPr/>
        </p:nvSpPr>
        <p:spPr>
          <a:xfrm>
            <a:off x="1460500" y="4039893"/>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3</a:t>
            </a:r>
          </a:p>
        </p:txBody>
      </p:sp>
      <p:sp>
        <p:nvSpPr>
          <p:cNvPr id="11" name="Star: 8 Points 10">
            <a:extLst>
              <a:ext uri="{FF2B5EF4-FFF2-40B4-BE49-F238E27FC236}">
                <a16:creationId xmlns:a16="http://schemas.microsoft.com/office/drawing/2014/main" id="{CFFA2E4B-C496-60B8-132E-FB7FEC1F7C65}"/>
              </a:ext>
            </a:extLst>
          </p:cNvPr>
          <p:cNvSpPr/>
          <p:nvPr/>
        </p:nvSpPr>
        <p:spPr>
          <a:xfrm>
            <a:off x="6184900" y="4106249"/>
            <a:ext cx="482600" cy="419100"/>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2400" dirty="0"/>
              <a:t>4</a:t>
            </a:r>
          </a:p>
        </p:txBody>
      </p:sp>
    </p:spTree>
    <p:extLst>
      <p:ext uri="{BB962C8B-B14F-4D97-AF65-F5344CB8AC3E}">
        <p14:creationId xmlns:p14="http://schemas.microsoft.com/office/powerpoint/2010/main" val="692197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FA42F-F071-DBEA-85E1-5BAE5DB730D9}"/>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8536"/>
            <a:ext cx="12192000" cy="6840928"/>
          </a:xfrm>
          <a:prstGeom prst="rect">
            <a:avLst/>
          </a:prstGeom>
        </p:spPr>
      </p:pic>
      <p:sp>
        <p:nvSpPr>
          <p:cNvPr id="39" name="Oval 38">
            <a:extLst>
              <a:ext uri="{FF2B5EF4-FFF2-40B4-BE49-F238E27FC236}">
                <a16:creationId xmlns:a16="http://schemas.microsoft.com/office/drawing/2014/main" id="{ED5D191D-6D17-C900-ACD7-705F833B34B9}"/>
              </a:ext>
            </a:extLst>
          </p:cNvPr>
          <p:cNvSpPr/>
          <p:nvPr/>
        </p:nvSpPr>
        <p:spPr>
          <a:xfrm>
            <a:off x="481" y="3921279"/>
            <a:ext cx="9024169" cy="1115029"/>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a:endParaRPr lang="en-IN" sz="2400" dirty="0" err="1">
              <a:solidFill>
                <a:srgbClr val="000000"/>
              </a:solidFill>
            </a:endParaRPr>
          </a:p>
        </p:txBody>
      </p:sp>
      <p:pic>
        <p:nvPicPr>
          <p:cNvPr id="1026" name="Picture 2">
            <a:extLst>
              <a:ext uri="{FF2B5EF4-FFF2-40B4-BE49-F238E27FC236}">
                <a16:creationId xmlns:a16="http://schemas.microsoft.com/office/drawing/2014/main" id="{A967A142-EA66-3A9D-8314-18A1885E1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5808" y="2913093"/>
            <a:ext cx="3364585" cy="39030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2969F2E-5640-56A0-7169-DEBDE8DC4DC5}"/>
              </a:ext>
            </a:extLst>
          </p:cNvPr>
          <p:cNvPicPr>
            <a:picLocks noChangeAspect="1"/>
          </p:cNvPicPr>
          <p:nvPr/>
        </p:nvPicPr>
        <p:blipFill>
          <a:blip r:embed="rId6"/>
          <a:stretch>
            <a:fillRect/>
          </a:stretch>
        </p:blipFill>
        <p:spPr>
          <a:xfrm>
            <a:off x="539846" y="2588857"/>
            <a:ext cx="2014236" cy="2014236"/>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FF66593B-75AD-8ED6-7DF2-385A0CFD40E5}"/>
              </a:ext>
            </a:extLst>
          </p:cNvPr>
          <p:cNvPicPr>
            <a:picLocks noChangeAspect="1"/>
          </p:cNvPicPr>
          <p:nvPr/>
        </p:nvPicPr>
        <p:blipFill rotWithShape="1">
          <a:blip r:embed="rId7"/>
          <a:srcRect b="10522"/>
          <a:stretch/>
        </p:blipFill>
        <p:spPr>
          <a:xfrm>
            <a:off x="2594386" y="2407260"/>
            <a:ext cx="1758361" cy="2201440"/>
          </a:xfrm>
          <a:prstGeom prst="rect">
            <a:avLst/>
          </a:prstGeom>
          <a:effectLst>
            <a:outerShdw blurRad="76200" dir="13500000" sy="23000" kx="1200000" algn="br" rotWithShape="0">
              <a:prstClr val="black">
                <a:alpha val="20000"/>
              </a:prstClr>
            </a:outerShdw>
          </a:effectLst>
        </p:spPr>
      </p:pic>
      <p:pic>
        <p:nvPicPr>
          <p:cNvPr id="10" name="Picture 9">
            <a:extLst>
              <a:ext uri="{FF2B5EF4-FFF2-40B4-BE49-F238E27FC236}">
                <a16:creationId xmlns:a16="http://schemas.microsoft.com/office/drawing/2014/main" id="{8392A34D-75A1-ECB5-7064-59DA58F705BD}"/>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9091" b="87987" l="10000" r="90000">
                        <a14:foregroundMark x1="13636" y1="14286" x2="57273" y2="13312"/>
                        <a14:foregroundMark x1="57273" y1="13312" x2="82273" y2="41558"/>
                        <a14:foregroundMark x1="82273" y1="41558" x2="80455" y2="75000"/>
                        <a14:foregroundMark x1="80455" y1="75000" x2="35455" y2="84740"/>
                        <a14:foregroundMark x1="35455" y1="84740" x2="19545" y2="58766"/>
                        <a14:foregroundMark x1="19545" y1="58766" x2="16818" y2="17208"/>
                        <a14:foregroundMark x1="27727" y1="20130" x2="65455" y2="17857"/>
                        <a14:foregroundMark x1="65455" y1="17857" x2="84545" y2="22078"/>
                        <a14:foregroundMark x1="26364" y1="50000" x2="65909" y2="49675"/>
                        <a14:foregroundMark x1="65909" y1="49675" x2="69091" y2="50000"/>
                        <a14:foregroundMark x1="34545" y1="85390" x2="70455" y2="85390"/>
                        <a14:foregroundMark x1="70455" y1="85390" x2="80000" y2="85390"/>
                        <a14:foregroundMark x1="25909" y1="87338" x2="72727" y2="87987"/>
                        <a14:foregroundMark x1="29545" y1="34091" x2="69545" y2="37987"/>
                        <a14:foregroundMark x1="30000" y1="38961" x2="46818" y2="37662"/>
                      </a14:backgroundRemoval>
                    </a14:imgEffect>
                  </a14:imgLayer>
                </a14:imgProps>
              </a:ext>
              <a:ext uri="{28A0092B-C50C-407E-A947-70E740481C1C}">
                <a14:useLocalDpi xmlns:a14="http://schemas.microsoft.com/office/drawing/2010/main" val="0"/>
              </a:ext>
            </a:extLst>
          </a:blip>
          <a:srcRect l="6985" t="6639" r="5949" b="6967"/>
          <a:stretch/>
        </p:blipFill>
        <p:spPr bwMode="auto">
          <a:xfrm>
            <a:off x="4607611" y="2481510"/>
            <a:ext cx="1567544" cy="217786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A8526FA-69AD-0ECE-B67B-A4229689935D}"/>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9692" b="93833" l="9942" r="89474">
                        <a14:foregroundMark x1="14620" y1="85022" x2="60819" y2="91189"/>
                        <a14:foregroundMark x1="60819" y1="91189" x2="84211" y2="74009"/>
                        <a14:foregroundMark x1="10526" y1="22026" x2="10526" y2="25110"/>
                        <a14:foregroundMark x1="89474" y1="26432" x2="89474" y2="27753"/>
                        <a14:foregroundMark x1="78363" y1="93833" x2="16374" y2="91189"/>
                        <a14:foregroundMark x1="77778" y1="93833" x2="19298" y2="91630"/>
                      </a14:backgroundRemoval>
                    </a14:imgEffect>
                  </a14:imgLayer>
                </a14:imgProps>
              </a:ext>
            </a:extLst>
          </a:blip>
          <a:srcRect l="2093" r="2093"/>
          <a:stretch/>
        </p:blipFill>
        <p:spPr bwMode="auto">
          <a:xfrm>
            <a:off x="6987469" y="2348818"/>
            <a:ext cx="1571921" cy="217786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2" name="Speech Bubble: Rectangle with Corners Rounded 11">
            <a:extLst>
              <a:ext uri="{FF2B5EF4-FFF2-40B4-BE49-F238E27FC236}">
                <a16:creationId xmlns:a16="http://schemas.microsoft.com/office/drawing/2014/main" id="{95BF263C-7614-8D05-110A-A18BD092320A}"/>
              </a:ext>
            </a:extLst>
          </p:cNvPr>
          <p:cNvSpPr/>
          <p:nvPr/>
        </p:nvSpPr>
        <p:spPr>
          <a:xfrm>
            <a:off x="394153" y="1249807"/>
            <a:ext cx="2014236"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solidFill>
                  <a:schemeClr val="bg1"/>
                </a:solidFill>
                <a:latin typeface="Colour Sans" panose="02000503030000020004" pitchFamily="2" charset="0"/>
              </a:rPr>
              <a:t>Dulux Better Living Air Clean Biobased</a:t>
            </a:r>
          </a:p>
        </p:txBody>
      </p:sp>
      <p:sp>
        <p:nvSpPr>
          <p:cNvPr id="13" name="Speech Bubble: Rectangle with Corners Rounded 12">
            <a:extLst>
              <a:ext uri="{FF2B5EF4-FFF2-40B4-BE49-F238E27FC236}">
                <a16:creationId xmlns:a16="http://schemas.microsoft.com/office/drawing/2014/main" id="{CCFA145B-367B-9829-40DF-21B6AA0E4C29}"/>
              </a:ext>
            </a:extLst>
          </p:cNvPr>
          <p:cNvSpPr/>
          <p:nvPr/>
        </p:nvSpPr>
        <p:spPr>
          <a:xfrm>
            <a:off x="2621107" y="1249805"/>
            <a:ext cx="2014236"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Ambiance Pearl Glo</a:t>
            </a:r>
          </a:p>
        </p:txBody>
      </p:sp>
      <p:sp>
        <p:nvSpPr>
          <p:cNvPr id="14" name="Speech Bubble: Rectangle with Corners Rounded 13">
            <a:extLst>
              <a:ext uri="{FF2B5EF4-FFF2-40B4-BE49-F238E27FC236}">
                <a16:creationId xmlns:a16="http://schemas.microsoft.com/office/drawing/2014/main" id="{4C36342B-7D65-DA3D-777E-8DB9F9EA8698}"/>
              </a:ext>
            </a:extLst>
          </p:cNvPr>
          <p:cNvSpPr/>
          <p:nvPr/>
        </p:nvSpPr>
        <p:spPr>
          <a:xfrm>
            <a:off x="4816241" y="1266878"/>
            <a:ext cx="2014236"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EasyClean Plus /EasyClean</a:t>
            </a:r>
          </a:p>
        </p:txBody>
      </p:sp>
      <p:sp>
        <p:nvSpPr>
          <p:cNvPr id="15" name="Speech Bubble: Rectangle with Corners Rounded 14">
            <a:extLst>
              <a:ext uri="{FF2B5EF4-FFF2-40B4-BE49-F238E27FC236}">
                <a16:creationId xmlns:a16="http://schemas.microsoft.com/office/drawing/2014/main" id="{F9D2B648-4B93-53F0-A635-7DE03CC56BE0}"/>
              </a:ext>
            </a:extLst>
          </p:cNvPr>
          <p:cNvSpPr/>
          <p:nvPr/>
        </p:nvSpPr>
        <p:spPr>
          <a:xfrm>
            <a:off x="7011374" y="1249803"/>
            <a:ext cx="2014236"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Pentalite </a:t>
            </a:r>
          </a:p>
        </p:txBody>
      </p:sp>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B4245EF5-14B7-8B81-D998-52FE05028487}"/>
                  </a:ext>
                </a:extLst>
              </p14:cNvPr>
              <p14:cNvContentPartPr/>
              <p14:nvPr/>
            </p14:nvContentPartPr>
            <p14:xfrm>
              <a:off x="444648" y="4180061"/>
              <a:ext cx="480" cy="480"/>
            </p14:xfrm>
          </p:contentPart>
        </mc:Choice>
        <mc:Fallback xmlns="">
          <p:pic>
            <p:nvPicPr>
              <p:cNvPr id="2" name="Ink 1">
                <a:extLst>
                  <a:ext uri="{FF2B5EF4-FFF2-40B4-BE49-F238E27FC236}">
                    <a16:creationId xmlns:a16="http://schemas.microsoft.com/office/drawing/2014/main" id="{B4245EF5-14B7-8B81-D998-52FE05028487}"/>
                  </a:ext>
                </a:extLst>
              </p:cNvPr>
              <p:cNvPicPr/>
              <p:nvPr/>
            </p:nvPicPr>
            <p:blipFill>
              <a:blip r:embed="rId13"/>
              <a:stretch>
                <a:fillRect/>
              </a:stretch>
            </p:blipFill>
            <p:spPr>
              <a:xfrm>
                <a:off x="436488" y="4171901"/>
                <a:ext cx="1680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D2ECCB9F-B44C-4FCB-4801-159FD4E67C3A}"/>
                  </a:ext>
                </a:extLst>
              </p14:cNvPr>
              <p14:cNvContentPartPr/>
              <p14:nvPr/>
            </p14:nvContentPartPr>
            <p14:xfrm>
              <a:off x="16623048" y="3676541"/>
              <a:ext cx="8160" cy="480"/>
            </p14:xfrm>
          </p:contentPart>
        </mc:Choice>
        <mc:Fallback xmlns="">
          <p:pic>
            <p:nvPicPr>
              <p:cNvPr id="40" name="Ink 39">
                <a:extLst>
                  <a:ext uri="{FF2B5EF4-FFF2-40B4-BE49-F238E27FC236}">
                    <a16:creationId xmlns:a16="http://schemas.microsoft.com/office/drawing/2014/main" id="{D2ECCB9F-B44C-4FCB-4801-159FD4E67C3A}"/>
                  </a:ext>
                </a:extLst>
              </p:cNvPr>
              <p:cNvPicPr/>
              <p:nvPr/>
            </p:nvPicPr>
            <p:blipFill>
              <a:blip r:embed="rId15"/>
              <a:stretch>
                <a:fillRect/>
              </a:stretch>
            </p:blipFill>
            <p:spPr>
              <a:xfrm>
                <a:off x="16617017" y="3668381"/>
                <a:ext cx="20223"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B03DD6DC-7E17-4784-9A21-EFA5BD905F11}"/>
                  </a:ext>
                </a:extLst>
              </p14:cNvPr>
              <p14:cNvContentPartPr/>
              <p14:nvPr/>
            </p14:nvContentPartPr>
            <p14:xfrm>
              <a:off x="9617448" y="4547741"/>
              <a:ext cx="480" cy="480"/>
            </p14:xfrm>
          </p:contentPart>
        </mc:Choice>
        <mc:Fallback xmlns="">
          <p:pic>
            <p:nvPicPr>
              <p:cNvPr id="41" name="Ink 40">
                <a:extLst>
                  <a:ext uri="{FF2B5EF4-FFF2-40B4-BE49-F238E27FC236}">
                    <a16:creationId xmlns:a16="http://schemas.microsoft.com/office/drawing/2014/main" id="{B03DD6DC-7E17-4784-9A21-EFA5BD905F11}"/>
                  </a:ext>
                </a:extLst>
              </p:cNvPr>
              <p:cNvPicPr/>
              <p:nvPr/>
            </p:nvPicPr>
            <p:blipFill>
              <a:blip r:embed="rId13"/>
              <a:stretch>
                <a:fillRect/>
              </a:stretch>
            </p:blipFill>
            <p:spPr>
              <a:xfrm>
                <a:off x="9609288" y="4539581"/>
                <a:ext cx="1680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Ink 41">
                <a:extLst>
                  <a:ext uri="{FF2B5EF4-FFF2-40B4-BE49-F238E27FC236}">
                    <a16:creationId xmlns:a16="http://schemas.microsoft.com/office/drawing/2014/main" id="{DE259672-E7D3-7257-0F13-EC4D5EE1AE5E}"/>
                  </a:ext>
                </a:extLst>
              </p14:cNvPr>
              <p14:cNvContentPartPr/>
              <p14:nvPr/>
            </p14:nvContentPartPr>
            <p14:xfrm>
              <a:off x="4935048" y="4625501"/>
              <a:ext cx="480" cy="480"/>
            </p14:xfrm>
          </p:contentPart>
        </mc:Choice>
        <mc:Fallback xmlns="">
          <p:pic>
            <p:nvPicPr>
              <p:cNvPr id="42" name="Ink 41">
                <a:extLst>
                  <a:ext uri="{FF2B5EF4-FFF2-40B4-BE49-F238E27FC236}">
                    <a16:creationId xmlns:a16="http://schemas.microsoft.com/office/drawing/2014/main" id="{DE259672-E7D3-7257-0F13-EC4D5EE1AE5E}"/>
                  </a:ext>
                </a:extLst>
              </p:cNvPr>
              <p:cNvPicPr/>
              <p:nvPr/>
            </p:nvPicPr>
            <p:blipFill>
              <a:blip r:embed="rId18"/>
              <a:stretch>
                <a:fillRect/>
              </a:stretch>
            </p:blipFill>
            <p:spPr>
              <a:xfrm>
                <a:off x="4863048" y="4481501"/>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3" name="Ink 42">
                <a:extLst>
                  <a:ext uri="{FF2B5EF4-FFF2-40B4-BE49-F238E27FC236}">
                    <a16:creationId xmlns:a16="http://schemas.microsoft.com/office/drawing/2014/main" id="{8C0E58F4-A32A-313A-0D2C-54CCCB925546}"/>
                  </a:ext>
                </a:extLst>
              </p14:cNvPr>
              <p14:cNvContentPartPr/>
              <p14:nvPr/>
            </p14:nvContentPartPr>
            <p14:xfrm>
              <a:off x="4935048" y="4625501"/>
              <a:ext cx="480" cy="480"/>
            </p14:xfrm>
          </p:contentPart>
        </mc:Choice>
        <mc:Fallback xmlns="">
          <p:pic>
            <p:nvPicPr>
              <p:cNvPr id="43" name="Ink 42">
                <a:extLst>
                  <a:ext uri="{FF2B5EF4-FFF2-40B4-BE49-F238E27FC236}">
                    <a16:creationId xmlns:a16="http://schemas.microsoft.com/office/drawing/2014/main" id="{8C0E58F4-A32A-313A-0D2C-54CCCB925546}"/>
                  </a:ext>
                </a:extLst>
              </p:cNvPr>
              <p:cNvPicPr/>
              <p:nvPr/>
            </p:nvPicPr>
            <p:blipFill>
              <a:blip r:embed="rId18"/>
              <a:stretch>
                <a:fillRect/>
              </a:stretch>
            </p:blipFill>
            <p:spPr>
              <a:xfrm>
                <a:off x="4863048" y="4481501"/>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4" name="Ink 43">
                <a:extLst>
                  <a:ext uri="{FF2B5EF4-FFF2-40B4-BE49-F238E27FC236}">
                    <a16:creationId xmlns:a16="http://schemas.microsoft.com/office/drawing/2014/main" id="{F8C1D9E4-A338-CFA2-DC87-C4F472756099}"/>
                  </a:ext>
                </a:extLst>
              </p14:cNvPr>
              <p14:cNvContentPartPr/>
              <p14:nvPr/>
            </p14:nvContentPartPr>
            <p14:xfrm>
              <a:off x="4972968" y="4779581"/>
              <a:ext cx="480" cy="480"/>
            </p14:xfrm>
          </p:contentPart>
        </mc:Choice>
        <mc:Fallback xmlns="">
          <p:pic>
            <p:nvPicPr>
              <p:cNvPr id="44" name="Ink 43">
                <a:extLst>
                  <a:ext uri="{FF2B5EF4-FFF2-40B4-BE49-F238E27FC236}">
                    <a16:creationId xmlns:a16="http://schemas.microsoft.com/office/drawing/2014/main" id="{F8C1D9E4-A338-CFA2-DC87-C4F472756099}"/>
                  </a:ext>
                </a:extLst>
              </p:cNvPr>
              <p:cNvPicPr/>
              <p:nvPr/>
            </p:nvPicPr>
            <p:blipFill>
              <a:blip r:embed="rId18"/>
              <a:stretch>
                <a:fillRect/>
              </a:stretch>
            </p:blipFill>
            <p:spPr>
              <a:xfrm>
                <a:off x="4901448" y="4636061"/>
                <a:ext cx="144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5" name="Ink 44">
                <a:extLst>
                  <a:ext uri="{FF2B5EF4-FFF2-40B4-BE49-F238E27FC236}">
                    <a16:creationId xmlns:a16="http://schemas.microsoft.com/office/drawing/2014/main" id="{591E556B-8C99-9C2C-E3F2-4C7264066047}"/>
                  </a:ext>
                </a:extLst>
              </p14:cNvPr>
              <p14:cNvContentPartPr/>
              <p14:nvPr/>
            </p14:nvContentPartPr>
            <p14:xfrm>
              <a:off x="4992648" y="4973501"/>
              <a:ext cx="480" cy="480"/>
            </p14:xfrm>
          </p:contentPart>
        </mc:Choice>
        <mc:Fallback xmlns="">
          <p:pic>
            <p:nvPicPr>
              <p:cNvPr id="45" name="Ink 44">
                <a:extLst>
                  <a:ext uri="{FF2B5EF4-FFF2-40B4-BE49-F238E27FC236}">
                    <a16:creationId xmlns:a16="http://schemas.microsoft.com/office/drawing/2014/main" id="{591E556B-8C99-9C2C-E3F2-4C7264066047}"/>
                  </a:ext>
                </a:extLst>
              </p:cNvPr>
              <p:cNvPicPr/>
              <p:nvPr/>
            </p:nvPicPr>
            <p:blipFill>
              <a:blip r:embed="rId18"/>
              <a:stretch>
                <a:fillRect/>
              </a:stretch>
            </p:blipFill>
            <p:spPr>
              <a:xfrm>
                <a:off x="4921128" y="4829981"/>
                <a:ext cx="144000" cy="288000"/>
              </a:xfrm>
              <a:prstGeom prst="rect">
                <a:avLst/>
              </a:prstGeom>
            </p:spPr>
          </p:pic>
        </mc:Fallback>
      </mc:AlternateContent>
      <p:sp>
        <p:nvSpPr>
          <p:cNvPr id="46" name="Rectangle: Rounded Corners 45">
            <a:extLst>
              <a:ext uri="{FF2B5EF4-FFF2-40B4-BE49-F238E27FC236}">
                <a16:creationId xmlns:a16="http://schemas.microsoft.com/office/drawing/2014/main" id="{1CDC27C5-CA02-2ADF-5F04-8C37A34C73F1}"/>
              </a:ext>
            </a:extLst>
          </p:cNvPr>
          <p:cNvSpPr/>
          <p:nvPr/>
        </p:nvSpPr>
        <p:spPr>
          <a:xfrm>
            <a:off x="1238552" y="4864626"/>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47" name="Rectangle: Rounded Corners 46">
            <a:extLst>
              <a:ext uri="{FF2B5EF4-FFF2-40B4-BE49-F238E27FC236}">
                <a16:creationId xmlns:a16="http://schemas.microsoft.com/office/drawing/2014/main" id="{A04282D5-2A98-EE93-BE06-613BFBCE558A}"/>
              </a:ext>
            </a:extLst>
          </p:cNvPr>
          <p:cNvSpPr/>
          <p:nvPr/>
        </p:nvSpPr>
        <p:spPr>
          <a:xfrm>
            <a:off x="2367020" y="4934054"/>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48" name="Rectangle: Rounded Corners 47">
            <a:extLst>
              <a:ext uri="{FF2B5EF4-FFF2-40B4-BE49-F238E27FC236}">
                <a16:creationId xmlns:a16="http://schemas.microsoft.com/office/drawing/2014/main" id="{DB796E6D-6C9D-F63B-4369-25F16D56697B}"/>
              </a:ext>
            </a:extLst>
          </p:cNvPr>
          <p:cNvSpPr/>
          <p:nvPr/>
        </p:nvSpPr>
        <p:spPr>
          <a:xfrm>
            <a:off x="7717929" y="4809038"/>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49" name="Rectangle: Rounded Corners 48">
            <a:extLst>
              <a:ext uri="{FF2B5EF4-FFF2-40B4-BE49-F238E27FC236}">
                <a16:creationId xmlns:a16="http://schemas.microsoft.com/office/drawing/2014/main" id="{B33646DB-71C6-74E0-8236-474E5D8F3B4C}"/>
              </a:ext>
            </a:extLst>
          </p:cNvPr>
          <p:cNvSpPr/>
          <p:nvPr/>
        </p:nvSpPr>
        <p:spPr>
          <a:xfrm>
            <a:off x="6904762" y="4930265"/>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51" name="TextBox 50">
            <a:extLst>
              <a:ext uri="{FF2B5EF4-FFF2-40B4-BE49-F238E27FC236}">
                <a16:creationId xmlns:a16="http://schemas.microsoft.com/office/drawing/2014/main" id="{ABC0CAE3-6778-04E2-D6FF-3635CC0A8355}"/>
              </a:ext>
            </a:extLst>
          </p:cNvPr>
          <p:cNvSpPr txBox="1"/>
          <p:nvPr/>
        </p:nvSpPr>
        <p:spPr>
          <a:xfrm>
            <a:off x="202607" y="152716"/>
            <a:ext cx="9540723" cy="461665"/>
          </a:xfrm>
          <a:prstGeom prst="rect">
            <a:avLst/>
          </a:prstGeom>
          <a:noFill/>
        </p:spPr>
        <p:txBody>
          <a:bodyPr wrap="square">
            <a:spAutoFit/>
          </a:bodyPr>
          <a:lstStyle/>
          <a:p>
            <a:r>
              <a:rPr lang="en-GB" sz="2400" dirty="0"/>
              <a:t>INTERIOR PREMIUM WALL PAINT</a:t>
            </a:r>
          </a:p>
        </p:txBody>
      </p:sp>
      <p:pic>
        <p:nvPicPr>
          <p:cNvPr id="52" name="Picture 2">
            <a:extLst>
              <a:ext uri="{FF2B5EF4-FFF2-40B4-BE49-F238E27FC236}">
                <a16:creationId xmlns:a16="http://schemas.microsoft.com/office/drawing/2014/main" id="{AC9E3E24-EE2D-A551-BB65-73234555496D}"/>
              </a:ext>
            </a:extLst>
          </p:cNvPr>
          <p:cNvPicPr>
            <a:picLocks noChangeAspect="1" noChangeArrowheads="1"/>
          </p:cNvPicPr>
          <p:nvPr/>
        </p:nvPicPr>
        <p:blipFill rotWithShape="1">
          <a:blip r:embed="rId22">
            <a:extLst>
              <a:ext uri="{BEBA8EAE-BF5A-486C-A8C5-ECC9F3942E4B}">
                <a14:imgProps xmlns:a14="http://schemas.microsoft.com/office/drawing/2010/main">
                  <a14:imgLayer r:embed="rId23">
                    <a14:imgEffect>
                      <a14:backgroundRemoval t="9091" b="83766" l="10000" r="90000">
                        <a14:foregroundMark x1="19091" y1="13961" x2="84091" y2="14935"/>
                        <a14:foregroundMark x1="84091" y1="14935" x2="75000" y2="81169"/>
                        <a14:foregroundMark x1="75000" y1="81169" x2="33636" y2="83766"/>
                        <a14:foregroundMark x1="33636" y1="83766" x2="20909" y2="17532"/>
                        <a14:foregroundMark x1="28636" y1="35714" x2="65909" y2="37662"/>
                      </a14:backgroundRemoval>
                    </a14:imgEffect>
                  </a14:imgLayer>
                </a14:imgProps>
              </a:ext>
              <a:ext uri="{28A0092B-C50C-407E-A947-70E740481C1C}">
                <a14:useLocalDpi xmlns:a14="http://schemas.microsoft.com/office/drawing/2010/main" val="0"/>
              </a:ext>
            </a:extLst>
          </a:blip>
          <a:srcRect b="8337"/>
          <a:stretch/>
        </p:blipFill>
        <p:spPr bwMode="auto">
          <a:xfrm>
            <a:off x="5562139" y="2707674"/>
            <a:ext cx="1570955" cy="197607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7EE9F29A-B343-0EE5-C2C5-702544132943}"/>
              </a:ext>
            </a:extLst>
          </p:cNvPr>
          <p:cNvSpPr/>
          <p:nvPr/>
        </p:nvSpPr>
        <p:spPr>
          <a:xfrm>
            <a:off x="10083800" y="1409700"/>
            <a:ext cx="1876721" cy="1397000"/>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200" dirty="0"/>
              <a:t>I’m confused, how do I choose the best paint for me?</a:t>
            </a:r>
          </a:p>
        </p:txBody>
      </p:sp>
    </p:spTree>
    <p:extLst>
      <p:ext uri="{BB962C8B-B14F-4D97-AF65-F5344CB8AC3E}">
        <p14:creationId xmlns:p14="http://schemas.microsoft.com/office/powerpoint/2010/main" val="4209609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FA42F-F071-DBEA-85E1-5BAE5DB730D9}"/>
              </a:ext>
            </a:extLst>
          </p:cNvPr>
          <p:cNvPicPr>
            <a:picLocks noChangeAspect="1"/>
          </p:cNvPicPr>
          <p:nvPr/>
        </p:nvPicPr>
        <p:blipFill>
          <a:blip r:embed="rId3">
            <a:extLst>
              <a:ext uri="{BEBA8EAE-BF5A-486C-A8C5-ECC9F3942E4B}">
                <a14:imgProps xmlns:a14="http://schemas.microsoft.com/office/drawing/2010/main">
                  <a14:imgLayer r:embed="rId4">
                    <a14:imgEffect>
                      <a14:saturation sat="33000"/>
                    </a14:imgEffect>
                  </a14:imgLayer>
                </a14:imgProps>
              </a:ext>
            </a:extLst>
          </a:blip>
          <a:stretch>
            <a:fillRect/>
          </a:stretch>
        </p:blipFill>
        <p:spPr>
          <a:xfrm>
            <a:off x="0" y="8536"/>
            <a:ext cx="12192000" cy="6840928"/>
          </a:xfrm>
          <a:prstGeom prst="rect">
            <a:avLst/>
          </a:prstGeom>
        </p:spPr>
      </p:pic>
      <p:sp>
        <p:nvSpPr>
          <p:cNvPr id="39" name="Oval 38">
            <a:extLst>
              <a:ext uri="{FF2B5EF4-FFF2-40B4-BE49-F238E27FC236}">
                <a16:creationId xmlns:a16="http://schemas.microsoft.com/office/drawing/2014/main" id="{ED5D191D-6D17-C900-ACD7-705F833B34B9}"/>
              </a:ext>
            </a:extLst>
          </p:cNvPr>
          <p:cNvSpPr/>
          <p:nvPr/>
        </p:nvSpPr>
        <p:spPr>
          <a:xfrm>
            <a:off x="481" y="3921279"/>
            <a:ext cx="9024169" cy="1115029"/>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solidFill>
                <a:srgbClr val="000000"/>
              </a:solidFill>
            </a:endParaRPr>
          </a:p>
        </p:txBody>
      </p:sp>
      <p:pic>
        <p:nvPicPr>
          <p:cNvPr id="1026" name="Picture 2">
            <a:extLst>
              <a:ext uri="{FF2B5EF4-FFF2-40B4-BE49-F238E27FC236}">
                <a16:creationId xmlns:a16="http://schemas.microsoft.com/office/drawing/2014/main" id="{A967A142-EA66-3A9D-8314-18A1885E13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35808" y="2913093"/>
            <a:ext cx="3364585" cy="39030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2969F2E-5640-56A0-7169-DEBDE8DC4DC5}"/>
              </a:ext>
            </a:extLst>
          </p:cNvPr>
          <p:cNvPicPr>
            <a:picLocks noChangeAspect="1"/>
          </p:cNvPicPr>
          <p:nvPr/>
        </p:nvPicPr>
        <p:blipFill rotWithShape="1">
          <a:blip r:embed="rId6"/>
          <a:srcRect l="9021" r="10652"/>
          <a:stretch/>
        </p:blipFill>
        <p:spPr>
          <a:xfrm>
            <a:off x="721547" y="2588857"/>
            <a:ext cx="1617976" cy="2014236"/>
          </a:xfrm>
          <a:prstGeom prst="rect">
            <a:avLst/>
          </a:prstGeom>
          <a:ln w="127000" cap="sq">
            <a:solidFill>
              <a:srgbClr val="FF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FF66593B-75AD-8ED6-7DF2-385A0CFD40E5}"/>
              </a:ext>
            </a:extLst>
          </p:cNvPr>
          <p:cNvPicPr>
            <a:picLocks noChangeAspect="1"/>
          </p:cNvPicPr>
          <p:nvPr/>
        </p:nvPicPr>
        <p:blipFill rotWithShape="1">
          <a:blip r:embed="rId7">
            <a:duotone>
              <a:schemeClr val="bg2">
                <a:shade val="45000"/>
                <a:satMod val="135000"/>
              </a:schemeClr>
              <a:prstClr val="white"/>
            </a:duotone>
          </a:blip>
          <a:srcRect b="10522"/>
          <a:stretch/>
        </p:blipFill>
        <p:spPr>
          <a:xfrm>
            <a:off x="2594386" y="2407260"/>
            <a:ext cx="1758361" cy="2201440"/>
          </a:xfrm>
          <a:prstGeom prst="rect">
            <a:avLst/>
          </a:prstGeom>
          <a:effectLst>
            <a:outerShdw blurRad="76200" dir="13500000" sy="23000" kx="1200000" algn="br" rotWithShape="0">
              <a:prstClr val="black">
                <a:alpha val="20000"/>
              </a:prstClr>
            </a:outerShdw>
          </a:effectLst>
        </p:spPr>
      </p:pic>
      <p:pic>
        <p:nvPicPr>
          <p:cNvPr id="10" name="Picture 9">
            <a:extLst>
              <a:ext uri="{FF2B5EF4-FFF2-40B4-BE49-F238E27FC236}">
                <a16:creationId xmlns:a16="http://schemas.microsoft.com/office/drawing/2014/main" id="{8392A34D-75A1-ECB5-7064-59DA58F705BD}"/>
              </a:ext>
            </a:extLst>
          </p:cNvPr>
          <p:cNvPicPr>
            <a:picLocks noChangeAspect="1" noChangeArrowheads="1"/>
          </p:cNvPicPr>
          <p:nvPr/>
        </p:nvPicPr>
        <p:blipFill rotWithShape="1">
          <a:blip r:embed="rId8">
            <a:duotone>
              <a:schemeClr val="bg2">
                <a:shade val="45000"/>
                <a:satMod val="135000"/>
              </a:schemeClr>
              <a:prstClr val="white"/>
            </a:duotone>
            <a:extLst>
              <a:ext uri="{BEBA8EAE-BF5A-486C-A8C5-ECC9F3942E4B}">
                <a14:imgProps xmlns:a14="http://schemas.microsoft.com/office/drawing/2010/main">
                  <a14:imgLayer r:embed="rId9">
                    <a14:imgEffect>
                      <a14:backgroundRemoval t="9091" b="87987" l="10000" r="90000">
                        <a14:foregroundMark x1="13636" y1="14286" x2="57273" y2="13312"/>
                        <a14:foregroundMark x1="57273" y1="13312" x2="82273" y2="41558"/>
                        <a14:foregroundMark x1="82273" y1="41558" x2="80455" y2="75000"/>
                        <a14:foregroundMark x1="80455" y1="75000" x2="35455" y2="84740"/>
                        <a14:foregroundMark x1="35455" y1="84740" x2="19545" y2="58766"/>
                        <a14:foregroundMark x1="19545" y1="58766" x2="16818" y2="17208"/>
                        <a14:foregroundMark x1="27727" y1="20130" x2="65455" y2="17857"/>
                        <a14:foregroundMark x1="65455" y1="17857" x2="84545" y2="22078"/>
                        <a14:foregroundMark x1="26364" y1="50000" x2="65909" y2="49675"/>
                        <a14:foregroundMark x1="65909" y1="49675" x2="69091" y2="50000"/>
                        <a14:foregroundMark x1="34545" y1="85390" x2="70455" y2="85390"/>
                        <a14:foregroundMark x1="70455" y1="85390" x2="80000" y2="85390"/>
                        <a14:foregroundMark x1="25909" y1="87338" x2="72727" y2="87987"/>
                        <a14:foregroundMark x1="29545" y1="34091" x2="69545" y2="37987"/>
                        <a14:foregroundMark x1="30000" y1="38961" x2="46818" y2="37662"/>
                      </a14:backgroundRemoval>
                    </a14:imgEffect>
                  </a14:imgLayer>
                </a14:imgProps>
              </a:ext>
              <a:ext uri="{28A0092B-C50C-407E-A947-70E740481C1C}">
                <a14:useLocalDpi xmlns:a14="http://schemas.microsoft.com/office/drawing/2010/main" val="0"/>
              </a:ext>
            </a:extLst>
          </a:blip>
          <a:srcRect l="6985" t="6639" r="5949" b="6967"/>
          <a:stretch/>
        </p:blipFill>
        <p:spPr bwMode="auto">
          <a:xfrm>
            <a:off x="4607611" y="2481510"/>
            <a:ext cx="1567544" cy="217786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A8526FA-69AD-0ECE-B67B-A4229689935D}"/>
              </a:ext>
            </a:extLst>
          </p:cNvPr>
          <p:cNvPicPr>
            <a:picLocks noChangeAspect="1" noChangeArrowheads="1"/>
          </p:cNvPicPr>
          <p:nvPr/>
        </p:nvPicPr>
        <p:blipFill>
          <a:blip r:embed="rId10">
            <a:duotone>
              <a:schemeClr val="bg2">
                <a:shade val="45000"/>
                <a:satMod val="135000"/>
              </a:schemeClr>
              <a:prstClr val="white"/>
            </a:duotone>
            <a:extLst>
              <a:ext uri="{BEBA8EAE-BF5A-486C-A8C5-ECC9F3942E4B}">
                <a14:imgProps xmlns:a14="http://schemas.microsoft.com/office/drawing/2010/main">
                  <a14:imgLayer r:embed="rId11">
                    <a14:imgEffect>
                      <a14:backgroundRemoval t="9692" b="93833" l="9942" r="89474">
                        <a14:foregroundMark x1="14620" y1="85022" x2="60819" y2="91189"/>
                        <a14:foregroundMark x1="60819" y1="91189" x2="84211" y2="74009"/>
                        <a14:foregroundMark x1="10526" y1="22026" x2="10526" y2="25110"/>
                        <a14:foregroundMark x1="89474" y1="26432" x2="89474" y2="27753"/>
                        <a14:foregroundMark x1="78363" y1="93833" x2="16374" y2="91189"/>
                        <a14:foregroundMark x1="77778" y1="93833" x2="19298" y2="91630"/>
                      </a14:backgroundRemoval>
                    </a14:imgEffect>
                  </a14:imgLayer>
                </a14:imgProps>
              </a:ext>
            </a:extLst>
          </a:blip>
          <a:srcRect l="2093" r="2093"/>
          <a:stretch/>
        </p:blipFill>
        <p:spPr bwMode="auto">
          <a:xfrm>
            <a:off x="6987469" y="2348818"/>
            <a:ext cx="1571921" cy="217786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2" name="Speech Bubble: Rectangle with Corners Rounded 11">
            <a:extLst>
              <a:ext uri="{FF2B5EF4-FFF2-40B4-BE49-F238E27FC236}">
                <a16:creationId xmlns:a16="http://schemas.microsoft.com/office/drawing/2014/main" id="{95BF263C-7614-8D05-110A-A18BD092320A}"/>
              </a:ext>
            </a:extLst>
          </p:cNvPr>
          <p:cNvSpPr/>
          <p:nvPr/>
        </p:nvSpPr>
        <p:spPr>
          <a:xfrm>
            <a:off x="394153" y="1249807"/>
            <a:ext cx="2014236" cy="10819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solidFill>
                  <a:schemeClr val="bg1"/>
                </a:solidFill>
                <a:latin typeface="Colour Sans" panose="02000503030000020004" pitchFamily="2" charset="0"/>
              </a:rPr>
              <a:t>Dulux Better Living Air Clean Biobased</a:t>
            </a:r>
          </a:p>
        </p:txBody>
      </p:sp>
      <p:sp>
        <p:nvSpPr>
          <p:cNvPr id="13" name="Speech Bubble: Rectangle with Corners Rounded 12">
            <a:extLst>
              <a:ext uri="{FF2B5EF4-FFF2-40B4-BE49-F238E27FC236}">
                <a16:creationId xmlns:a16="http://schemas.microsoft.com/office/drawing/2014/main" id="{CCFA145B-367B-9829-40DF-21B6AA0E4C29}"/>
              </a:ext>
            </a:extLst>
          </p:cNvPr>
          <p:cNvSpPr/>
          <p:nvPr/>
        </p:nvSpPr>
        <p:spPr>
          <a:xfrm>
            <a:off x="2621107" y="1249805"/>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solidFill>
                  <a:schemeClr val="bg1"/>
                </a:solidFill>
                <a:latin typeface="Colour Sans" panose="02000503030000020004" pitchFamily="2" charset="0"/>
              </a:rPr>
              <a:t>Dulux Ambiance Pearl Glo</a:t>
            </a:r>
          </a:p>
        </p:txBody>
      </p:sp>
      <p:sp>
        <p:nvSpPr>
          <p:cNvPr id="14" name="Speech Bubble: Rectangle with Corners Rounded 13">
            <a:extLst>
              <a:ext uri="{FF2B5EF4-FFF2-40B4-BE49-F238E27FC236}">
                <a16:creationId xmlns:a16="http://schemas.microsoft.com/office/drawing/2014/main" id="{4C36342B-7D65-DA3D-777E-8DB9F9EA8698}"/>
              </a:ext>
            </a:extLst>
          </p:cNvPr>
          <p:cNvSpPr/>
          <p:nvPr/>
        </p:nvSpPr>
        <p:spPr>
          <a:xfrm>
            <a:off x="4816241" y="1266878"/>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EasyClean Plus /EasyClean</a:t>
            </a:r>
          </a:p>
        </p:txBody>
      </p:sp>
      <p:sp>
        <p:nvSpPr>
          <p:cNvPr id="15" name="Speech Bubble: Rectangle with Corners Rounded 14">
            <a:extLst>
              <a:ext uri="{FF2B5EF4-FFF2-40B4-BE49-F238E27FC236}">
                <a16:creationId xmlns:a16="http://schemas.microsoft.com/office/drawing/2014/main" id="{F9D2B648-4B93-53F0-A635-7DE03CC56BE0}"/>
              </a:ext>
            </a:extLst>
          </p:cNvPr>
          <p:cNvSpPr/>
          <p:nvPr/>
        </p:nvSpPr>
        <p:spPr>
          <a:xfrm>
            <a:off x="7011374" y="1249803"/>
            <a:ext cx="2014236" cy="1081940"/>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2133" dirty="0">
                <a:latin typeface="Colour Sans" panose="02000503030000020004" pitchFamily="2" charset="0"/>
              </a:rPr>
              <a:t>Dulux Pentalite </a:t>
            </a:r>
          </a:p>
        </p:txBody>
      </p:sp>
      <mc:AlternateContent xmlns:mc="http://schemas.openxmlformats.org/markup-compatibility/2006" xmlns:p14="http://schemas.microsoft.com/office/powerpoint/2010/main">
        <mc:Choice Requires="p14">
          <p:contentPart p14:bwMode="auto" r:id="rId12">
            <p14:nvContentPartPr>
              <p14:cNvPr id="2" name="Ink 1">
                <a:extLst>
                  <a:ext uri="{FF2B5EF4-FFF2-40B4-BE49-F238E27FC236}">
                    <a16:creationId xmlns:a16="http://schemas.microsoft.com/office/drawing/2014/main" id="{B4245EF5-14B7-8B81-D998-52FE05028487}"/>
                  </a:ext>
                </a:extLst>
              </p14:cNvPr>
              <p14:cNvContentPartPr/>
              <p14:nvPr/>
            </p14:nvContentPartPr>
            <p14:xfrm>
              <a:off x="444648" y="4180061"/>
              <a:ext cx="480" cy="480"/>
            </p14:xfrm>
          </p:contentPart>
        </mc:Choice>
        <mc:Fallback xmlns="">
          <p:pic>
            <p:nvPicPr>
              <p:cNvPr id="2" name="Ink 1">
                <a:extLst>
                  <a:ext uri="{FF2B5EF4-FFF2-40B4-BE49-F238E27FC236}">
                    <a16:creationId xmlns:a16="http://schemas.microsoft.com/office/drawing/2014/main" id="{B4245EF5-14B7-8B81-D998-52FE05028487}"/>
                  </a:ext>
                </a:extLst>
              </p:cNvPr>
              <p:cNvPicPr/>
              <p:nvPr/>
            </p:nvPicPr>
            <p:blipFill>
              <a:blip r:embed="rId13"/>
              <a:stretch>
                <a:fillRect/>
              </a:stretch>
            </p:blipFill>
            <p:spPr>
              <a:xfrm>
                <a:off x="436488" y="4171901"/>
                <a:ext cx="16800"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0" name="Ink 39">
                <a:extLst>
                  <a:ext uri="{FF2B5EF4-FFF2-40B4-BE49-F238E27FC236}">
                    <a16:creationId xmlns:a16="http://schemas.microsoft.com/office/drawing/2014/main" id="{D2ECCB9F-B44C-4FCB-4801-159FD4E67C3A}"/>
                  </a:ext>
                </a:extLst>
              </p14:cNvPr>
              <p14:cNvContentPartPr/>
              <p14:nvPr/>
            </p14:nvContentPartPr>
            <p14:xfrm>
              <a:off x="16623048" y="3676541"/>
              <a:ext cx="8160" cy="480"/>
            </p14:xfrm>
          </p:contentPart>
        </mc:Choice>
        <mc:Fallback xmlns="">
          <p:pic>
            <p:nvPicPr>
              <p:cNvPr id="40" name="Ink 39">
                <a:extLst>
                  <a:ext uri="{FF2B5EF4-FFF2-40B4-BE49-F238E27FC236}">
                    <a16:creationId xmlns:a16="http://schemas.microsoft.com/office/drawing/2014/main" id="{D2ECCB9F-B44C-4FCB-4801-159FD4E67C3A}"/>
                  </a:ext>
                </a:extLst>
              </p:cNvPr>
              <p:cNvPicPr/>
              <p:nvPr/>
            </p:nvPicPr>
            <p:blipFill>
              <a:blip r:embed="rId15"/>
              <a:stretch>
                <a:fillRect/>
              </a:stretch>
            </p:blipFill>
            <p:spPr>
              <a:xfrm>
                <a:off x="16616743" y="3668381"/>
                <a:ext cx="20771" cy="168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1" name="Ink 40">
                <a:extLst>
                  <a:ext uri="{FF2B5EF4-FFF2-40B4-BE49-F238E27FC236}">
                    <a16:creationId xmlns:a16="http://schemas.microsoft.com/office/drawing/2014/main" id="{B03DD6DC-7E17-4784-9A21-EFA5BD905F11}"/>
                  </a:ext>
                </a:extLst>
              </p14:cNvPr>
              <p14:cNvContentPartPr/>
              <p14:nvPr/>
            </p14:nvContentPartPr>
            <p14:xfrm>
              <a:off x="9617448" y="4547741"/>
              <a:ext cx="480" cy="480"/>
            </p14:xfrm>
          </p:contentPart>
        </mc:Choice>
        <mc:Fallback xmlns="">
          <p:pic>
            <p:nvPicPr>
              <p:cNvPr id="41" name="Ink 40">
                <a:extLst>
                  <a:ext uri="{FF2B5EF4-FFF2-40B4-BE49-F238E27FC236}">
                    <a16:creationId xmlns:a16="http://schemas.microsoft.com/office/drawing/2014/main" id="{B03DD6DC-7E17-4784-9A21-EFA5BD905F11}"/>
                  </a:ext>
                </a:extLst>
              </p:cNvPr>
              <p:cNvPicPr/>
              <p:nvPr/>
            </p:nvPicPr>
            <p:blipFill>
              <a:blip r:embed="rId13"/>
              <a:stretch>
                <a:fillRect/>
              </a:stretch>
            </p:blipFill>
            <p:spPr>
              <a:xfrm>
                <a:off x="9609288" y="4539581"/>
                <a:ext cx="16800" cy="16800"/>
              </a:xfrm>
              <a:prstGeom prst="rect">
                <a:avLst/>
              </a:prstGeom>
            </p:spPr>
          </p:pic>
        </mc:Fallback>
      </mc:AlternateContent>
      <p:sp>
        <p:nvSpPr>
          <p:cNvPr id="46" name="Rectangle: Rounded Corners 45">
            <a:extLst>
              <a:ext uri="{FF2B5EF4-FFF2-40B4-BE49-F238E27FC236}">
                <a16:creationId xmlns:a16="http://schemas.microsoft.com/office/drawing/2014/main" id="{1CDC27C5-CA02-2ADF-5F04-8C37A34C73F1}"/>
              </a:ext>
            </a:extLst>
          </p:cNvPr>
          <p:cNvSpPr/>
          <p:nvPr/>
        </p:nvSpPr>
        <p:spPr>
          <a:xfrm>
            <a:off x="1238552" y="4864626"/>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47" name="Rectangle: Rounded Corners 46">
            <a:extLst>
              <a:ext uri="{FF2B5EF4-FFF2-40B4-BE49-F238E27FC236}">
                <a16:creationId xmlns:a16="http://schemas.microsoft.com/office/drawing/2014/main" id="{A04282D5-2A98-EE93-BE06-613BFBCE558A}"/>
              </a:ext>
            </a:extLst>
          </p:cNvPr>
          <p:cNvSpPr/>
          <p:nvPr/>
        </p:nvSpPr>
        <p:spPr>
          <a:xfrm>
            <a:off x="2367020" y="4934054"/>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48" name="Rectangle: Rounded Corners 47">
            <a:extLst>
              <a:ext uri="{FF2B5EF4-FFF2-40B4-BE49-F238E27FC236}">
                <a16:creationId xmlns:a16="http://schemas.microsoft.com/office/drawing/2014/main" id="{DB796E6D-6C9D-F63B-4369-25F16D56697B}"/>
              </a:ext>
            </a:extLst>
          </p:cNvPr>
          <p:cNvSpPr/>
          <p:nvPr/>
        </p:nvSpPr>
        <p:spPr>
          <a:xfrm>
            <a:off x="7717929" y="4809038"/>
            <a:ext cx="406400" cy="1608572"/>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49" name="Rectangle: Rounded Corners 48">
            <a:extLst>
              <a:ext uri="{FF2B5EF4-FFF2-40B4-BE49-F238E27FC236}">
                <a16:creationId xmlns:a16="http://schemas.microsoft.com/office/drawing/2014/main" id="{B33646DB-71C6-74E0-8236-474E5D8F3B4C}"/>
              </a:ext>
            </a:extLst>
          </p:cNvPr>
          <p:cNvSpPr/>
          <p:nvPr/>
        </p:nvSpPr>
        <p:spPr>
          <a:xfrm>
            <a:off x="6904762" y="4930265"/>
            <a:ext cx="294113" cy="11641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sz="2400" dirty="0" err="1"/>
          </a:p>
        </p:txBody>
      </p:sp>
      <p:sp>
        <p:nvSpPr>
          <p:cNvPr id="51" name="TextBox 50">
            <a:extLst>
              <a:ext uri="{FF2B5EF4-FFF2-40B4-BE49-F238E27FC236}">
                <a16:creationId xmlns:a16="http://schemas.microsoft.com/office/drawing/2014/main" id="{ABC0CAE3-6778-04E2-D6FF-3635CC0A8355}"/>
              </a:ext>
            </a:extLst>
          </p:cNvPr>
          <p:cNvSpPr txBox="1"/>
          <p:nvPr/>
        </p:nvSpPr>
        <p:spPr>
          <a:xfrm>
            <a:off x="202607" y="152716"/>
            <a:ext cx="9540723" cy="461665"/>
          </a:xfrm>
          <a:prstGeom prst="rect">
            <a:avLst/>
          </a:prstGeom>
          <a:noFill/>
        </p:spPr>
        <p:txBody>
          <a:bodyPr wrap="square">
            <a:spAutoFit/>
          </a:bodyPr>
          <a:lstStyle/>
          <a:p>
            <a:r>
              <a:rPr lang="en-GB" sz="2400" dirty="0"/>
              <a:t>INTERIOR PREMIUM WALL PAINT</a:t>
            </a:r>
          </a:p>
        </p:txBody>
      </p:sp>
      <p:pic>
        <p:nvPicPr>
          <p:cNvPr id="52" name="Picture 2">
            <a:extLst>
              <a:ext uri="{FF2B5EF4-FFF2-40B4-BE49-F238E27FC236}">
                <a16:creationId xmlns:a16="http://schemas.microsoft.com/office/drawing/2014/main" id="{AC9E3E24-EE2D-A551-BB65-73234555496D}"/>
              </a:ext>
            </a:extLst>
          </p:cNvPr>
          <p:cNvPicPr>
            <a:picLocks noChangeAspect="1" noChangeArrowheads="1"/>
          </p:cNvPicPr>
          <p:nvPr/>
        </p:nvPicPr>
        <p:blipFill rotWithShape="1">
          <a:blip r:embed="rId17">
            <a:duotone>
              <a:schemeClr val="bg2">
                <a:shade val="45000"/>
                <a:satMod val="135000"/>
              </a:schemeClr>
              <a:prstClr val="white"/>
            </a:duotone>
            <a:extLst>
              <a:ext uri="{BEBA8EAE-BF5A-486C-A8C5-ECC9F3942E4B}">
                <a14:imgProps xmlns:a14="http://schemas.microsoft.com/office/drawing/2010/main">
                  <a14:imgLayer r:embed="rId18">
                    <a14:imgEffect>
                      <a14:backgroundRemoval t="9091" b="83766" l="10000" r="90000">
                        <a14:foregroundMark x1="19091" y1="13961" x2="84091" y2="14935"/>
                        <a14:foregroundMark x1="84091" y1="14935" x2="75000" y2="81169"/>
                        <a14:foregroundMark x1="75000" y1="81169" x2="33636" y2="83766"/>
                        <a14:foregroundMark x1="33636" y1="83766" x2="20909" y2="17532"/>
                        <a14:foregroundMark x1="28636" y1="35714" x2="65909" y2="37662"/>
                      </a14:backgroundRemoval>
                    </a14:imgEffect>
                  </a14:imgLayer>
                </a14:imgProps>
              </a:ext>
              <a:ext uri="{28A0092B-C50C-407E-A947-70E740481C1C}">
                <a14:useLocalDpi xmlns:a14="http://schemas.microsoft.com/office/drawing/2010/main" val="0"/>
              </a:ext>
            </a:extLst>
          </a:blip>
          <a:srcRect b="8337"/>
          <a:stretch/>
        </p:blipFill>
        <p:spPr bwMode="auto">
          <a:xfrm>
            <a:off x="5562139" y="2707674"/>
            <a:ext cx="1570955" cy="197607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435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0BE7-0395-511A-816C-0DBFD28AE791}"/>
              </a:ext>
            </a:extLst>
          </p:cNvPr>
          <p:cNvPicPr>
            <a:picLocks noChangeAspect="1"/>
          </p:cNvPicPr>
          <p:nvPr/>
        </p:nvPicPr>
        <p:blipFill>
          <a:blip r:embed="rId3"/>
          <a:srcRect/>
          <a:stretch/>
        </p:blipFill>
        <p:spPr>
          <a:xfrm>
            <a:off x="1" y="-1"/>
            <a:ext cx="12284892" cy="8169079"/>
          </a:xfrm>
          <a:prstGeom prst="rect">
            <a:avLst/>
          </a:prstGeom>
        </p:spPr>
      </p:pic>
      <p:sp>
        <p:nvSpPr>
          <p:cNvPr id="5" name="TextBox 4">
            <a:extLst>
              <a:ext uri="{FF2B5EF4-FFF2-40B4-BE49-F238E27FC236}">
                <a16:creationId xmlns:a16="http://schemas.microsoft.com/office/drawing/2014/main" id="{3D13A472-C62F-E4C7-B729-110C93247501}"/>
              </a:ext>
            </a:extLst>
          </p:cNvPr>
          <p:cNvSpPr txBox="1"/>
          <p:nvPr/>
        </p:nvSpPr>
        <p:spPr>
          <a:xfrm>
            <a:off x="361951" y="185580"/>
            <a:ext cx="8496299" cy="461665"/>
          </a:xfrm>
          <a:prstGeom prst="rect">
            <a:avLst/>
          </a:prstGeom>
          <a:noFill/>
        </p:spPr>
        <p:txBody>
          <a:bodyPr wrap="square">
            <a:spAutoFit/>
          </a:bodyPr>
          <a:lstStyle/>
          <a:p>
            <a:r>
              <a:rPr lang="en-US" sz="2400" dirty="0"/>
              <a:t>Introduction</a:t>
            </a:r>
          </a:p>
        </p:txBody>
      </p:sp>
      <p:pic>
        <p:nvPicPr>
          <p:cNvPr id="8" name="Picture 7">
            <a:extLst>
              <a:ext uri="{FF2B5EF4-FFF2-40B4-BE49-F238E27FC236}">
                <a16:creationId xmlns:a16="http://schemas.microsoft.com/office/drawing/2014/main" id="{A83F0E88-FA8D-8F21-EE53-57EAD3B6C278}"/>
              </a:ext>
            </a:extLst>
          </p:cNvPr>
          <p:cNvPicPr>
            <a:picLocks noChangeAspect="1"/>
          </p:cNvPicPr>
          <p:nvPr/>
        </p:nvPicPr>
        <p:blipFill>
          <a:blip r:embed="rId4"/>
          <a:stretch>
            <a:fillRect/>
          </a:stretch>
        </p:blipFill>
        <p:spPr>
          <a:xfrm>
            <a:off x="1113774" y="2733916"/>
            <a:ext cx="4691941" cy="4691941"/>
          </a:xfrm>
          <a:prstGeom prst="rect">
            <a:avLst/>
          </a:prstGeom>
          <a:effectLst>
            <a:outerShdw blurRad="76200" dir="13500000" sy="23000" kx="1200000" algn="br" rotWithShape="0">
              <a:prstClr val="black">
                <a:alpha val="20000"/>
              </a:prstClr>
            </a:outerShdw>
          </a:effectLst>
        </p:spPr>
      </p:pic>
      <p:sp>
        <p:nvSpPr>
          <p:cNvPr id="3" name="TextBox 2">
            <a:extLst>
              <a:ext uri="{FF2B5EF4-FFF2-40B4-BE49-F238E27FC236}">
                <a16:creationId xmlns:a16="http://schemas.microsoft.com/office/drawing/2014/main" id="{F5A55ED7-F821-5A1C-0A82-E28FEBE042E9}"/>
              </a:ext>
            </a:extLst>
          </p:cNvPr>
          <p:cNvSpPr txBox="1"/>
          <p:nvPr/>
        </p:nvSpPr>
        <p:spPr>
          <a:xfrm>
            <a:off x="6169541" y="4084538"/>
            <a:ext cx="2399695" cy="206210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3200" b="1" dirty="0"/>
              <a:t>Dulux Better Living Air Clean Biobased </a:t>
            </a:r>
            <a:endParaRPr lang="en-IN" sz="3200" b="1" dirty="0"/>
          </a:p>
        </p:txBody>
      </p:sp>
    </p:spTree>
    <p:extLst>
      <p:ext uri="{BB962C8B-B14F-4D97-AF65-F5344CB8AC3E}">
        <p14:creationId xmlns:p14="http://schemas.microsoft.com/office/powerpoint/2010/main" val="2004245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818771-78AF-2518-2A2E-58D5CB3338C5}"/>
              </a:ext>
            </a:extLst>
          </p:cNvPr>
          <p:cNvPicPr>
            <a:picLocks noChangeAspect="1"/>
          </p:cNvPicPr>
          <p:nvPr/>
        </p:nvPicPr>
        <p:blipFill>
          <a:blip r:embed="rId3"/>
          <a:stretch>
            <a:fillRect/>
          </a:stretch>
        </p:blipFill>
        <p:spPr>
          <a:xfrm>
            <a:off x="0" y="7776"/>
            <a:ext cx="12192000" cy="6842449"/>
          </a:xfrm>
          <a:prstGeom prst="rect">
            <a:avLst/>
          </a:prstGeom>
        </p:spPr>
      </p:pic>
      <p:sp>
        <p:nvSpPr>
          <p:cNvPr id="5" name="TextBox 4">
            <a:extLst>
              <a:ext uri="{FF2B5EF4-FFF2-40B4-BE49-F238E27FC236}">
                <a16:creationId xmlns:a16="http://schemas.microsoft.com/office/drawing/2014/main" id="{37D025D4-85E8-C51D-8C8A-AC006AEE950A}"/>
              </a:ext>
            </a:extLst>
          </p:cNvPr>
          <p:cNvSpPr txBox="1"/>
          <p:nvPr/>
        </p:nvSpPr>
        <p:spPr>
          <a:xfrm>
            <a:off x="361951" y="185580"/>
            <a:ext cx="8496299" cy="461665"/>
          </a:xfrm>
          <a:prstGeom prst="rect">
            <a:avLst/>
          </a:prstGeom>
          <a:noFill/>
        </p:spPr>
        <p:txBody>
          <a:bodyPr wrap="square">
            <a:spAutoFit/>
          </a:bodyPr>
          <a:lstStyle/>
          <a:p>
            <a:r>
              <a:rPr lang="en-US" sz="2400" dirty="0">
                <a:solidFill>
                  <a:schemeClr val="bg1"/>
                </a:solidFill>
              </a:rPr>
              <a:t>Problem Statement:</a:t>
            </a:r>
          </a:p>
        </p:txBody>
      </p:sp>
      <p:pic>
        <p:nvPicPr>
          <p:cNvPr id="11" name="Picture 10">
            <a:extLst>
              <a:ext uri="{FF2B5EF4-FFF2-40B4-BE49-F238E27FC236}">
                <a16:creationId xmlns:a16="http://schemas.microsoft.com/office/drawing/2014/main" id="{9D89B1F6-F585-78AC-56F8-634FBAE5BFB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8410" b="99452" l="3292" r="97806">
                        <a14:foregroundMark x1="3292" y1="89945" x2="98119" y2="95064"/>
                        <a14:foregroundMark x1="6270" y1="97806" x2="48276" y2="99634"/>
                        <a14:foregroundMark x1="43574" y1="8410" x2="43574" y2="8410"/>
                      </a14:backgroundRemoval>
                    </a14:imgEffect>
                  </a14:imgLayer>
                </a14:imgProps>
              </a:ext>
            </a:extLst>
          </a:blip>
          <a:stretch>
            <a:fillRect/>
          </a:stretch>
        </p:blipFill>
        <p:spPr>
          <a:xfrm>
            <a:off x="1" y="1257299"/>
            <a:ext cx="6182684" cy="5300828"/>
          </a:xfrm>
          <a:prstGeom prst="rect">
            <a:avLst/>
          </a:prstGeom>
        </p:spPr>
      </p:pic>
      <p:sp>
        <p:nvSpPr>
          <p:cNvPr id="12" name="Thought Bubble: Cloud 11">
            <a:extLst>
              <a:ext uri="{FF2B5EF4-FFF2-40B4-BE49-F238E27FC236}">
                <a16:creationId xmlns:a16="http://schemas.microsoft.com/office/drawing/2014/main" id="{4AEE1AED-BE2E-64A4-24C9-CA1245701ABE}"/>
              </a:ext>
            </a:extLst>
          </p:cNvPr>
          <p:cNvSpPr/>
          <p:nvPr/>
        </p:nvSpPr>
        <p:spPr>
          <a:xfrm>
            <a:off x="3810000" y="678022"/>
            <a:ext cx="2286000" cy="1163479"/>
          </a:xfrm>
          <a:prstGeom prst="cloudCallout">
            <a:avLst>
              <a:gd name="adj1" fmla="val -63055"/>
              <a:gd name="adj2" fmla="val 6686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467" dirty="0"/>
              <a:t>Click this thought bubble to see Ahmad’s thought.</a:t>
            </a:r>
          </a:p>
        </p:txBody>
      </p:sp>
    </p:spTree>
    <p:extLst>
      <p:ext uri="{BB962C8B-B14F-4D97-AF65-F5344CB8AC3E}">
        <p14:creationId xmlns:p14="http://schemas.microsoft.com/office/powerpoint/2010/main" val="37804128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5466</Words>
  <Application>Microsoft Office PowerPoint</Application>
  <PresentationFormat>Widescreen</PresentationFormat>
  <Paragraphs>571</Paragraphs>
  <Slides>54</Slides>
  <Notes>51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2" baseType="lpstr">
      <vt:lpstr>Arial</vt:lpstr>
      <vt:lpstr>Arial,Sans-Serif</vt:lpstr>
      <vt:lpstr>Calibri</vt:lpstr>
      <vt:lpstr>Calibri Light</vt:lpstr>
      <vt:lpstr>Colour Sans</vt:lpstr>
      <vt:lpstr>Open Sans</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Salvi</dc:creator>
  <cp:lastModifiedBy>Dhruv Salvi</cp:lastModifiedBy>
  <cp:revision>2</cp:revision>
  <dcterms:created xsi:type="dcterms:W3CDTF">2024-01-03T07:10:36Z</dcterms:created>
  <dcterms:modified xsi:type="dcterms:W3CDTF">2024-01-03T07:28:33Z</dcterms:modified>
</cp:coreProperties>
</file>